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xlsm" ContentType="application/vnd.ms-excel.sheet.macroEnabled.12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ppt" ContentType="application/vnd.ms-powerpoint"/>
  <Default Extension="pptx" ContentType="application/vnd.openxmlformats-officedocument.presentationml.presentation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82" r:id="rId2"/>
    <p:sldId id="276" r:id="rId3"/>
    <p:sldId id="257" r:id="rId4"/>
    <p:sldId id="280" r:id="rId5"/>
    <p:sldId id="269" r:id="rId6"/>
    <p:sldId id="278" r:id="rId7"/>
    <p:sldId id="277" r:id="rId8"/>
    <p:sldId id="284" r:id="rId9"/>
    <p:sldId id="260" r:id="rId10"/>
    <p:sldId id="261" r:id="rId11"/>
    <p:sldId id="266" r:id="rId12"/>
    <p:sldId id="281" r:id="rId13"/>
    <p:sldId id="283" r:id="rId14"/>
  </p:sldIdLst>
  <p:sldSz cx="9906000" cy="6858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39" autoAdjust="0"/>
    <p:restoredTop sz="95039" autoAdjust="0"/>
  </p:normalViewPr>
  <p:slideViewPr>
    <p:cSldViewPr>
      <p:cViewPr varScale="1">
        <p:scale>
          <a:sx n="83" d="100"/>
          <a:sy n="83" d="100"/>
        </p:scale>
        <p:origin x="1788" y="8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wmf"/><Relationship Id="rId1" Type="http://schemas.openxmlformats.org/officeDocument/2006/relationships/image" Target="../media/image5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7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image" Target="../media/image9.wmf"/><Relationship Id="rId1" Type="http://schemas.openxmlformats.org/officeDocument/2006/relationships/image" Target="../media/image8.wmf"/><Relationship Id="rId4" Type="http://schemas.openxmlformats.org/officeDocument/2006/relationships/image" Target="../media/image11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image" Target="../media/image13.wmf"/><Relationship Id="rId1" Type="http://schemas.openxmlformats.org/officeDocument/2006/relationships/image" Target="../media/image12.wmf"/><Relationship Id="rId6" Type="http://schemas.openxmlformats.org/officeDocument/2006/relationships/image" Target="../media/image17.wmf"/><Relationship Id="rId5" Type="http://schemas.openxmlformats.org/officeDocument/2006/relationships/image" Target="../media/image16.wmf"/><Relationship Id="rId4" Type="http://schemas.openxmlformats.org/officeDocument/2006/relationships/image" Target="../media/image15.wmf"/></Relationships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2.wmf>
</file>

<file path=ppt/media/image3.wmf>
</file>

<file path=ppt/media/image4.png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40FA23-C9CD-4F8A-9ACF-B30476DFBE14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45059A-1EBF-43B0-9801-63A15D46F7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3484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45059A-1EBF-43B0-9801-63A15D46F76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5230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45059A-1EBF-43B0-9801-63A15D46F761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6748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45059A-1EBF-43B0-9801-63A15D46F761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8856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086-3EDA-49EB-AD0B-6F4C6FCE7117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216EB-5729-4EBC-BCB3-9F056CD87B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1833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086-3EDA-49EB-AD0B-6F4C6FCE7117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216EB-5729-4EBC-BCB3-9F056CD87B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7926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086-3EDA-49EB-AD0B-6F4C6FCE7117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216EB-5729-4EBC-BCB3-9F056CD87B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2372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086-3EDA-49EB-AD0B-6F4C6FCE7117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216EB-5729-4EBC-BCB3-9F056CD87B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011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086-3EDA-49EB-AD0B-6F4C6FCE7117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216EB-5729-4EBC-BCB3-9F056CD87B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951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30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3555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086-3EDA-49EB-AD0B-6F4C6FCE7117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216EB-5729-4EBC-BCB3-9F056CD87B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8835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086-3EDA-49EB-AD0B-6F4C6FCE7117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216EB-5729-4EBC-BCB3-9F056CD87B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3000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086-3EDA-49EB-AD0B-6F4C6FCE7117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216EB-5729-4EBC-BCB3-9F056CD87B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5669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086-3EDA-49EB-AD0B-6F4C6FCE7117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216EB-5729-4EBC-BCB3-9F056CD87B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375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086-3EDA-49EB-AD0B-6F4C6FCE7117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216EB-5729-4EBC-BCB3-9F056CD87B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0436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086-3EDA-49EB-AD0B-6F4C6FCE7117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216EB-5729-4EBC-BCB3-9F056CD87B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4569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FDD086-3EDA-49EB-AD0B-6F4C6FCE7117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4216EB-5729-4EBC-BCB3-9F056CD87B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01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wmf"/><Relationship Id="rId4" Type="http://schemas.openxmlformats.org/officeDocument/2006/relationships/package" Target="../embeddings/Microsoft_PowerPoint_______1.pptx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PowerPoint_97-2003_______2.ppt"/><Relationship Id="rId13" Type="http://schemas.openxmlformats.org/officeDocument/2006/relationships/oleObject" Target="../embeddings/oleObject10.bin"/><Relationship Id="rId3" Type="http://schemas.openxmlformats.org/officeDocument/2006/relationships/notesSlide" Target="../notesSlides/notesSlide1.xml"/><Relationship Id="rId7" Type="http://schemas.openxmlformats.org/officeDocument/2006/relationships/oleObject" Target="../embeddings/oleObject7.bin"/><Relationship Id="rId12" Type="http://schemas.openxmlformats.org/officeDocument/2006/relationships/oleObject" Target="../embeddings/Microsoft_PowerPoint_97-2003_______4.ppt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7.wmf"/><Relationship Id="rId11" Type="http://schemas.openxmlformats.org/officeDocument/2006/relationships/oleObject" Target="../embeddings/oleObject9.bin"/><Relationship Id="rId5" Type="http://schemas.openxmlformats.org/officeDocument/2006/relationships/oleObject" Target="../embeddings/Microsoft_PowerPoint_97-2003_______1.ppt"/><Relationship Id="rId15" Type="http://schemas.openxmlformats.org/officeDocument/2006/relationships/image" Target="../media/image3.wmf"/><Relationship Id="rId10" Type="http://schemas.openxmlformats.org/officeDocument/2006/relationships/oleObject" Target="../embeddings/Microsoft_PowerPoint_97-2003_______3.ppt"/><Relationship Id="rId4" Type="http://schemas.openxmlformats.org/officeDocument/2006/relationships/oleObject" Target="../embeddings/oleObject6.bin"/><Relationship Id="rId9" Type="http://schemas.openxmlformats.org/officeDocument/2006/relationships/oleObject" Target="../embeddings/oleObject8.bin"/><Relationship Id="rId14" Type="http://schemas.openxmlformats.org/officeDocument/2006/relationships/package" Target="../embeddings/Microsoft_Excel_____6.xlsx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PowerPoint_______8.pptx"/><Relationship Id="rId13" Type="http://schemas.openxmlformats.org/officeDocument/2006/relationships/oleObject" Target="../embeddings/oleObject14.bin"/><Relationship Id="rId3" Type="http://schemas.openxmlformats.org/officeDocument/2006/relationships/notesSlide" Target="../notesSlides/notesSlide2.xml"/><Relationship Id="rId7" Type="http://schemas.openxmlformats.org/officeDocument/2006/relationships/oleObject" Target="../embeddings/oleObject12.bin"/><Relationship Id="rId12" Type="http://schemas.openxmlformats.org/officeDocument/2006/relationships/image" Target="../media/image10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8.wmf"/><Relationship Id="rId11" Type="http://schemas.openxmlformats.org/officeDocument/2006/relationships/package" Target="../embeddings/Microsoft_Excel_____9.xlsx"/><Relationship Id="rId5" Type="http://schemas.openxmlformats.org/officeDocument/2006/relationships/package" Target="../embeddings/Microsoft_Excel_____7.xlsx"/><Relationship Id="rId15" Type="http://schemas.openxmlformats.org/officeDocument/2006/relationships/image" Target="../media/image11.wmf"/><Relationship Id="rId10" Type="http://schemas.openxmlformats.org/officeDocument/2006/relationships/oleObject" Target="../embeddings/oleObject13.bin"/><Relationship Id="rId4" Type="http://schemas.openxmlformats.org/officeDocument/2006/relationships/oleObject" Target="../embeddings/oleObject11.bin"/><Relationship Id="rId9" Type="http://schemas.openxmlformats.org/officeDocument/2006/relationships/image" Target="../media/image9.wmf"/><Relationship Id="rId14" Type="http://schemas.openxmlformats.org/officeDocument/2006/relationships/package" Target="../embeddings/Microsoft_PowerPoint_______10.pptx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7.bin"/><Relationship Id="rId13" Type="http://schemas.openxmlformats.org/officeDocument/2006/relationships/image" Target="../media/image15.wmf"/><Relationship Id="rId18" Type="http://schemas.openxmlformats.org/officeDocument/2006/relationships/package" Target="../embeddings/Microsoft_PowerPoint_______14.pptx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3.wmf"/><Relationship Id="rId12" Type="http://schemas.openxmlformats.org/officeDocument/2006/relationships/package" Target="../embeddings/Microsoft_PowerPoint_______12.pptx"/><Relationship Id="rId17" Type="http://schemas.openxmlformats.org/officeDocument/2006/relationships/oleObject" Target="../embeddings/oleObject20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16.wmf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16.bin"/><Relationship Id="rId11" Type="http://schemas.openxmlformats.org/officeDocument/2006/relationships/oleObject" Target="../embeddings/oleObject18.bin"/><Relationship Id="rId5" Type="http://schemas.openxmlformats.org/officeDocument/2006/relationships/image" Target="../media/image12.wmf"/><Relationship Id="rId15" Type="http://schemas.openxmlformats.org/officeDocument/2006/relationships/package" Target="../embeddings/Microsoft_PowerPoint_______13.pptx"/><Relationship Id="rId10" Type="http://schemas.openxmlformats.org/officeDocument/2006/relationships/image" Target="../media/image14.wmf"/><Relationship Id="rId19" Type="http://schemas.openxmlformats.org/officeDocument/2006/relationships/image" Target="../media/image17.wmf"/><Relationship Id="rId4" Type="http://schemas.openxmlformats.org/officeDocument/2006/relationships/oleObject" Target="../embeddings/oleObject15.bin"/><Relationship Id="rId9" Type="http://schemas.openxmlformats.org/officeDocument/2006/relationships/package" Target="../embeddings/Microsoft_PowerPoint_______11.pptx"/><Relationship Id="rId14" Type="http://schemas.openxmlformats.org/officeDocument/2006/relationships/oleObject" Target="../embeddings/oleObject19.bin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wmf"/><Relationship Id="rId3" Type="http://schemas.openxmlformats.org/officeDocument/2006/relationships/oleObject" Target="../embeddings/oleObject2.bin"/><Relationship Id="rId7" Type="http://schemas.openxmlformats.org/officeDocument/2006/relationships/package" Target="../embeddings/Microsoft_Excel_____3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2.wmf"/><Relationship Id="rId4" Type="http://schemas.openxmlformats.org/officeDocument/2006/relationships/package" Target="../embeddings/Microsoft_Excel_____2.xlsx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wmf"/><Relationship Id="rId3" Type="http://schemas.openxmlformats.org/officeDocument/2006/relationships/oleObject" Target="../embeddings/oleObject4.bin"/><Relationship Id="rId7" Type="http://schemas.openxmlformats.org/officeDocument/2006/relationships/package" Target="../embeddings/Microsoft_Excel____________5.xlsm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5.wmf"/><Relationship Id="rId4" Type="http://schemas.openxmlformats.org/officeDocument/2006/relationships/package" Target="../embeddings/Microsoft_Excel_____4.xlsx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Group 28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3458095"/>
              </p:ext>
            </p:extLst>
          </p:nvPr>
        </p:nvGraphicFramePr>
        <p:xfrm>
          <a:off x="200472" y="154033"/>
          <a:ext cx="8849286" cy="3442944"/>
        </p:xfrm>
        <a:graphic>
          <a:graphicData uri="http://schemas.openxmlformats.org/drawingml/2006/table">
            <a:tbl>
              <a:tblPr/>
              <a:tblGrid>
                <a:gridCol w="537032"/>
                <a:gridCol w="1114104"/>
                <a:gridCol w="311712"/>
                <a:gridCol w="311712"/>
                <a:gridCol w="311712"/>
                <a:gridCol w="4830552"/>
                <a:gridCol w="601005"/>
                <a:gridCol w="831457"/>
              </a:tblGrid>
              <a:tr h="0">
                <a:tc rowSpan="2"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Rev</a:t>
                      </a:r>
                    </a:p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No.</a:t>
                      </a: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Date</a:t>
                      </a: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Classification</a:t>
                      </a: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Revision Contents</a:t>
                      </a: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Reason</a:t>
                      </a: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Reviser</a:t>
                      </a: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제정</a:t>
                      </a: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개정</a:t>
                      </a: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확인</a:t>
                      </a: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23002"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7.28</a:t>
                      </a: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2022.03.25</a:t>
                      </a: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○</a:t>
                      </a: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 SW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변경점 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eMMC(UFS)/Micom/CPU/DSP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관련 변겸점 필수 확인</a:t>
                      </a: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 </a:t>
                      </a: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LCD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압착지그 관련 확인 항목 추가</a:t>
                      </a:r>
                      <a:r>
                        <a:rPr kumimoji="0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(ccIC </a:t>
                      </a:r>
                      <a:r>
                        <a:rPr kumimoji="0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통합모니터 열충격 중 </a:t>
                      </a:r>
                      <a:r>
                        <a:rPr kumimoji="0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LCD Glass </a:t>
                      </a:r>
                      <a:r>
                        <a:rPr kumimoji="0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들뜸 발생 이슈</a:t>
                      </a:r>
                      <a:r>
                        <a:rPr kumimoji="0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개정</a:t>
                      </a: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황학승</a:t>
                      </a: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23002"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69027"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23002"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4786"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" name="개체 1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7712346"/>
              </p:ext>
            </p:extLst>
          </p:nvPr>
        </p:nvGraphicFramePr>
        <p:xfrm>
          <a:off x="9049758" y="260648"/>
          <a:ext cx="829057" cy="6995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75" name="프레젠테이션" showAsIcon="1" r:id="rId4" imgW="914400" imgH="771480" progId="PowerPoint.Show.12">
                  <p:embed/>
                </p:oleObj>
              </mc:Choice>
              <mc:Fallback>
                <p:oleObj name="프레젠테이션" showAsIcon="1" r:id="rId4" imgW="914400" imgH="77148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049758" y="260648"/>
                        <a:ext cx="829057" cy="6995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65674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14"/>
          <p:cNvSpPr>
            <a:spLocks noChangeShapeType="1"/>
          </p:cNvSpPr>
          <p:nvPr/>
        </p:nvSpPr>
        <p:spPr bwMode="auto">
          <a:xfrm>
            <a:off x="0" y="412369"/>
            <a:ext cx="9906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5779" tIns="47889" rIns="95779" bIns="47889"/>
          <a:lstStyle/>
          <a:p>
            <a:endParaRPr lang="ko-KR" altLang="en-US" sz="1000" dirty="0"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456" y="487705"/>
            <a:ext cx="13681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8. </a:t>
            </a:r>
            <a:r>
              <a:rPr lang="ko-KR" altLang="en-US" sz="1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버전정보</a:t>
            </a:r>
            <a:endParaRPr lang="ko-KR" altLang="en-US" sz="1200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9928231"/>
              </p:ext>
            </p:extLst>
          </p:nvPr>
        </p:nvGraphicFramePr>
        <p:xfrm>
          <a:off x="122548" y="764704"/>
          <a:ext cx="9582981" cy="6014123"/>
        </p:xfrm>
        <a:graphic>
          <a:graphicData uri="http://schemas.openxmlformats.org/drawingml/2006/table">
            <a:tbl>
              <a:tblPr/>
              <a:tblGrid>
                <a:gridCol w="741584"/>
                <a:gridCol w="422329"/>
                <a:gridCol w="4316652"/>
                <a:gridCol w="4102416"/>
              </a:tblGrid>
              <a:tr h="165124">
                <a:tc rowSpan="2"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구분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DV</a:t>
                      </a:r>
                      <a:endParaRPr lang="en-US" sz="9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7347" marR="7347" marT="734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165124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SW Ver.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 Ver.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147710">
                <a:tc rowSpan="3"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시스템</a:t>
                      </a:r>
                      <a:endParaRPr lang="en-US" sz="900" b="0" i="0" u="none" strike="noStrike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JF_PE.KOR.0000.102.2.170601.STD_H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77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EAX67914001(009)</a:t>
                      </a:r>
                      <a:endParaRPr lang="ko-KR" altLang="en-US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4771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현대하모니 L" panose="02020603020101020101" pitchFamily="18" charset="-127"/>
                        <a:ea typeface="현대하모니 L" panose="02020603020101020101" pitchFamily="18" charset="-127"/>
                      </a:endParaRPr>
                    </a:p>
                  </a:txBody>
                  <a:tcPr marL="7347" marR="7347" marT="734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77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EAX66792402(009)</a:t>
                      </a:r>
                      <a:endParaRPr lang="ko-KR" altLang="en-US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47710">
                <a:tc gridSpan="2" vMerge="1">
                  <a:txBody>
                    <a:bodyPr/>
                    <a:lstStyle/>
                    <a:p>
                      <a:pPr algn="ctr" fontAlgn="ctr"/>
                      <a:endParaRPr lang="en-US" sz="800" b="1" i="0" u="none" strike="noStrike" dirty="0" smtClean="0">
                        <a:solidFill>
                          <a:srgbClr val="000000"/>
                        </a:solidFill>
                        <a:effectLst/>
                        <a:latin typeface="맑은 고딕"/>
                      </a:endParaRPr>
                    </a:p>
                  </a:txBody>
                  <a:tcPr marL="7347" marR="7347" marT="734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현대하모니 L" panose="02020603020101020101" pitchFamily="18" charset="-127"/>
                        <a:ea typeface="현대하모니 L" panose="02020603020101020101" pitchFamily="18" charset="-127"/>
                      </a:endParaRPr>
                    </a:p>
                  </a:txBody>
                  <a:tcPr marL="7347" marR="7347" marT="734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77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EAX66144512(1.0)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5124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Micom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Main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JF_PE.KOR.0.4.179.170601.MICOM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77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kern="120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EAN63067201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512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57838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Sub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kern="120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해당 없음</a:t>
                      </a:r>
                      <a:endParaRPr lang="en-US" altLang="ko-KR" sz="800" b="0" i="0" u="none" strike="noStrike" kern="1200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512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57838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키보드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0.11</a:t>
                      </a:r>
                      <a:endParaRPr lang="ko-KR" altLang="en-US" sz="7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EAN63067301</a:t>
                      </a:r>
                      <a:endParaRPr lang="en-US" altLang="ko-KR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DSP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6.0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57838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EAN62891801</a:t>
                      </a:r>
                      <a:endParaRPr lang="ko-KR" altLang="en-US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VR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BT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377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BDROID-AUTO-420-10_00.12</a:t>
                      </a:r>
                      <a:endParaRPr lang="ko-KR" altLang="en-US" sz="7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57838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EAT62233301</a:t>
                      </a:r>
                      <a:endParaRPr lang="ko-KR" altLang="en-US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Wifi</a:t>
                      </a:r>
                      <a:endParaRPr lang="en-US" sz="9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57838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strike="noStrike" kern="1200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Navi </a:t>
                      </a:r>
                      <a:r>
                        <a:rPr 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App</a:t>
                      </a:r>
                      <a:endParaRPr lang="en-US" sz="9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STD.KOR.KMC.170530.106351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57838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kern="120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SDC000KKJF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87025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MAP</a:t>
                      </a:r>
                      <a:endParaRPr lang="en-US" sz="9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KOR.10.42.67.000.005.2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57838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kern="120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SDC000KKJF</a:t>
                      </a:r>
                    </a:p>
                    <a:p>
                      <a:pPr marL="0" marR="0" indent="0" algn="ctr" defTabSz="957838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kern="120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(Lexar)</a:t>
                      </a:r>
                      <a:endParaRPr lang="ko-KR" altLang="en-US" sz="800" b="0" i="0" u="none" strike="noStrike" kern="1200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폰트 </a:t>
                      </a:r>
                      <a:r>
                        <a:rPr lang="en-US" altLang="ko-KR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 </a:t>
                      </a:r>
                      <a:r>
                        <a:rPr lang="ko-KR" alt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이미지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기아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모니터</a:t>
                      </a:r>
                      <a:r>
                        <a:rPr lang="en-US" altLang="ko-KR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(LCD)</a:t>
                      </a:r>
                      <a:endParaRPr lang="ko-KR" altLang="en-US" sz="9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57838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EAJ63288201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후석 모니터</a:t>
                      </a:r>
                      <a:endParaRPr lang="ko-KR" altLang="en-US" sz="9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57838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내장앰프</a:t>
                      </a:r>
                      <a:endParaRPr lang="ko-KR" altLang="en-US" sz="9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57838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DAB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DMB</a:t>
                      </a:r>
                      <a:endParaRPr lang="en-US" sz="9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3.3.0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EBR78411311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SXM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GPS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05.08.05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57838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EAN62955101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HD </a:t>
                      </a:r>
                      <a:r>
                        <a:rPr lang="ko-KR" alt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라디오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Modem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MODEM.01G_LKSKT MDM9628 LTD-PK4000.170517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EBR84519301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CCP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RRC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SSD/</a:t>
                      </a:r>
                      <a:r>
                        <a:rPr lang="en-US" sz="900" b="0" i="0" u="none" strike="noStrike" dirty="0" err="1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eMMC</a:t>
                      </a:r>
                      <a:endParaRPr lang="en-US" sz="9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150.1E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EAN64506701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Deck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57838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INIC(MOST)</a:t>
                      </a:r>
                      <a:endParaRPr lang="en-US" sz="9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FPGA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 err="1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별물형</a:t>
                      </a:r>
                      <a:r>
                        <a:rPr lang="ko-KR" alt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DECK</a:t>
                      </a:r>
                      <a:endParaRPr lang="en-US" sz="9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사운드 튜닝</a:t>
                      </a:r>
                      <a:endParaRPr lang="en-US" sz="9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튜닝 전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수신성능 튜닝</a:t>
                      </a:r>
                      <a:endParaRPr lang="en-US" altLang="ko-KR" sz="9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JF_PED4S.00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후방카메라 튜닝</a:t>
                      </a:r>
                      <a:endParaRPr lang="en-US" altLang="ko-KR" sz="9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JF_PED4S.00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조명튜닝</a:t>
                      </a:r>
                      <a:endParaRPr lang="en-US" altLang="ko-KR" sz="9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해당 없음</a:t>
                      </a: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51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기타</a:t>
                      </a:r>
                      <a:r>
                        <a:rPr lang="en-US" altLang="ko-KR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 (</a:t>
                      </a:r>
                      <a:r>
                        <a:rPr lang="ko-KR" alt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추가 </a:t>
                      </a:r>
                      <a:r>
                        <a:rPr lang="ko-KR" altLang="en-US" sz="900" b="0" i="0" u="none" strike="noStrike" dirty="0" err="1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필요시</a:t>
                      </a:r>
                      <a:r>
                        <a:rPr lang="en-US" altLang="ko-KR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en-US" altLang="ko-KR" sz="9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7347" marR="7347" marT="734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969" marR="5969" marT="59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183843" y="226095"/>
            <a:ext cx="2520280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붉은색 </a:t>
            </a:r>
            <a:r>
              <a:rPr lang="en-US" altLang="ko-KR" sz="20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</a:t>
            </a:r>
            <a:r>
              <a:rPr lang="ko-KR" altLang="en-US" sz="20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ko-KR" altLang="en-US" sz="200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연구소  회신</a:t>
            </a:r>
            <a:endParaRPr lang="en-US" altLang="ko-KR" sz="2000" dirty="0" smtClean="0">
              <a:solidFill>
                <a:srgbClr val="FF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8" name="Text Box 246"/>
          <p:cNvSpPr txBox="1">
            <a:spLocks noChangeArrowheads="1"/>
          </p:cNvSpPr>
          <p:nvPr/>
        </p:nvSpPr>
        <p:spPr bwMode="auto">
          <a:xfrm>
            <a:off x="-4666" y="27046"/>
            <a:ext cx="4169822" cy="3120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5223" tIns="32614" rIns="65223" bIns="32614">
            <a:spAutoFit/>
          </a:bodyPr>
          <a:lstStyle/>
          <a:p>
            <a:pPr marL="243941" indent="-243941" defTabSz="653335"/>
            <a:r>
              <a:rPr lang="en-US" altLang="ko-KR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[</a:t>
            </a:r>
            <a:r>
              <a:rPr lang="ko-KR" altLang="en-US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회의록</a:t>
            </a:r>
            <a:r>
              <a:rPr lang="en-US" altLang="ko-KR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] HW </a:t>
            </a:r>
            <a:r>
              <a:rPr lang="ko-KR" altLang="en-US" sz="1600" b="1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인정시험 </a:t>
            </a:r>
            <a:r>
              <a:rPr lang="en-US" altLang="ko-KR" sz="1600" b="1" u="none" strike="noStrike" dirty="0" smtClean="0">
                <a:effectLst/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Start Meeting</a:t>
            </a:r>
            <a:endParaRPr lang="ko-KR" altLang="en-US" sz="1600" b="1" dirty="0">
              <a:solidFill>
                <a:srgbClr val="00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977336" y="1052736"/>
            <a:ext cx="4752528" cy="58477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엔지니어링모드 내 표시되는 </a:t>
            </a:r>
            <a:r>
              <a:rPr lang="en-US" altLang="ko-KR" sz="16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HW </a:t>
            </a:r>
            <a:r>
              <a:rPr lang="ko-KR" altLang="en-US" sz="160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버전도 별도 기입 필요</a:t>
            </a:r>
            <a:r>
              <a:rPr lang="en-US" altLang="ko-KR" sz="16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.</a:t>
            </a:r>
          </a:p>
          <a:p>
            <a:r>
              <a:rPr lang="en-US" altLang="ko-KR" sz="16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(</a:t>
            </a:r>
            <a:r>
              <a:rPr lang="ko-KR" altLang="en-US" sz="160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성적서</a:t>
            </a:r>
            <a:r>
              <a:rPr lang="en-US" altLang="ko-KR" sz="16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/</a:t>
            </a:r>
            <a:r>
              <a:rPr lang="ko-KR" altLang="en-US" sz="160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승인도 표기되는 </a:t>
            </a:r>
            <a:r>
              <a:rPr lang="en-US" altLang="ko-KR" sz="16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HW </a:t>
            </a:r>
            <a:r>
              <a:rPr lang="ko-KR" altLang="en-US" sz="160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버전 일치화 필요</a:t>
            </a:r>
            <a:r>
              <a:rPr lang="en-US" altLang="ko-KR" sz="16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93384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 14"/>
          <p:cNvSpPr>
            <a:spLocks noChangeShapeType="1"/>
          </p:cNvSpPr>
          <p:nvPr/>
        </p:nvSpPr>
        <p:spPr bwMode="auto">
          <a:xfrm>
            <a:off x="0" y="412369"/>
            <a:ext cx="9906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5779" tIns="47889" rIns="95779" bIns="47889"/>
          <a:lstStyle/>
          <a:p>
            <a:endParaRPr lang="ko-KR" altLang="en-US" sz="1000" dirty="0"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456" y="487705"/>
            <a:ext cx="37444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9. </a:t>
            </a:r>
            <a:r>
              <a:rPr lang="ko-KR" altLang="en-US" sz="1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사전 준비 사항</a:t>
            </a:r>
            <a:endParaRPr lang="ko-KR" altLang="en-US" sz="1200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-2175792" y="997058"/>
            <a:ext cx="2520280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붉은색 </a:t>
            </a:r>
            <a:r>
              <a:rPr lang="en-US" altLang="ko-KR" sz="20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</a:t>
            </a:r>
            <a:r>
              <a:rPr lang="ko-KR" altLang="en-US" sz="20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ko-KR" altLang="en-US" sz="200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연구소  회신</a:t>
            </a:r>
            <a:endParaRPr lang="en-US" altLang="ko-KR" sz="2000" dirty="0" smtClean="0">
              <a:solidFill>
                <a:srgbClr val="FF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6397352"/>
              </p:ext>
            </p:extLst>
          </p:nvPr>
        </p:nvGraphicFramePr>
        <p:xfrm>
          <a:off x="200472" y="765155"/>
          <a:ext cx="9505056" cy="5805922"/>
        </p:xfrm>
        <a:graphic>
          <a:graphicData uri="http://schemas.openxmlformats.org/drawingml/2006/table">
            <a:tbl>
              <a:tblPr/>
              <a:tblGrid>
                <a:gridCol w="606947"/>
                <a:gridCol w="451321"/>
                <a:gridCol w="342379"/>
                <a:gridCol w="326817"/>
                <a:gridCol w="373505"/>
                <a:gridCol w="2649553"/>
                <a:gridCol w="3626115"/>
                <a:gridCol w="1128419"/>
              </a:tblGrid>
              <a:tr h="199469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구분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EDU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DV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PV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4M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항목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내용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전달 일정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</a:tr>
              <a:tr h="23212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ALL-1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시험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진행 시 양산제품 입수 여부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4M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시험 진행 시 의뢰시료가 양산제품으로 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의뢰되는지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확인</a:t>
                      </a:r>
                      <a:endParaRPr lang="en-US" altLang="ko-KR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l" rtl="0" fontAlgn="t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PV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샘플 제작시 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PV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빌드로 제작되었는지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?,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시작기술 담당자 확인메일 또는 담당자확인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462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ALL-2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아웃소싱품에 대한 전사 금지부품 적용여부 확인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프로세스 준수도 내 금지부품사용여부 항목에 대해서 자사 제품 </a:t>
                      </a:r>
                      <a:r>
                        <a:rPr lang="en-US" altLang="ko-KR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+ 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아웃소싱품 확인 필요</a:t>
                      </a:r>
                      <a:r>
                        <a:rPr lang="en-US" altLang="ko-KR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탄탈</a:t>
                      </a:r>
                      <a:r>
                        <a:rPr lang="en-US" altLang="ko-KR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Cap, 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바리스터</a:t>
                      </a:r>
                      <a:r>
                        <a:rPr lang="en-US" altLang="ko-KR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 Fusible Resister, X-Cap(MPE Type), 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알루미늄선</a:t>
                      </a:r>
                      <a:r>
                        <a:rPr lang="en-US" altLang="ko-KR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 Motor/Comp. Running Cap, AC BLDC Motor,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전원플러그젠더</a:t>
                      </a:r>
                      <a:r>
                        <a:rPr lang="en-US" altLang="ko-KR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946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ALL-3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 </a:t>
                      </a:r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양산금형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제작 일정확인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(DV only)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 디자인 확정으로 양산금형 제작 일정확인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10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ALL-4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스타트미팅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이후 변경사항 공유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스타트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미팅 이후 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HW/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 변경 계획 공유받아서 시험계획에 반영  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불가피하게 발생될것 같은 변경점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9946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ALL-5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음질튜닝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조명 평가 계획 입수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(PV)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스타트</a:t>
                      </a: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미팅시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음질튜닝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조명평가 일정 사전에 요청함</a:t>
                      </a:r>
                      <a:endParaRPr lang="ko-KR" altLang="en-US" sz="800" b="0" i="0" u="none" strike="noStrike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946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ALL-6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ES96100-02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요구 </a:t>
                      </a:r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Rev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확인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altLang="ko-KR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Vattz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시스템 상 시험 차종에 대한 요구 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Rev. 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확인 필요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9469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ALL-7</a:t>
                      </a:r>
                      <a:endParaRPr lang="en-US" altLang="ko-KR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등급회의 결과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/PMS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등록 여부 확인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등급회의 결과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/PMS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등록 여부 확인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9469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ALL-8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Spec.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미정인 항목 사전 협의 진행 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Spec.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미정인 항목 사전 협의 </a:t>
                      </a:r>
                      <a:r>
                        <a:rPr lang="ko-KR" altLang="en-US" sz="800" b="0" i="0" u="none" strike="noStrike" baseline="0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진행후</a:t>
                      </a:r>
                      <a:r>
                        <a:rPr lang="ko-KR" altLang="en-US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신뢰성 시험 진행</a:t>
                      </a:r>
                      <a:endParaRPr lang="ko-KR" altLang="en-US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108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ALL-9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DV </a:t>
                      </a: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이후 설계 변경 시 조치 기준 가이드 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PV/Pre-MP </a:t>
                      </a:r>
                      <a:r>
                        <a:rPr lang="ko-KR" altLang="en-US" sz="8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단계에서 주요 설계</a:t>
                      </a:r>
                      <a:r>
                        <a:rPr lang="en-US" altLang="ko-KR" sz="8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변경</a:t>
                      </a:r>
                      <a:r>
                        <a:rPr lang="en-US" altLang="ko-KR" sz="8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발생시 품질부서</a:t>
                      </a:r>
                      <a:r>
                        <a:rPr lang="en-US" altLang="ko-KR" sz="8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(DQA, SQE)</a:t>
                      </a:r>
                      <a:r>
                        <a:rPr lang="ko-KR" altLang="en-US" sz="8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에서 </a:t>
                      </a:r>
                      <a:r>
                        <a:rPr lang="en-US" altLang="ko-KR" sz="8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Risk</a:t>
                      </a:r>
                      <a:r>
                        <a:rPr lang="ko-KR" altLang="en-US" sz="8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를 확인 및 품질경영담당 심의 후 적용 결정함</a:t>
                      </a:r>
                      <a:r>
                        <a:rPr lang="en-US" altLang="ko-KR" sz="8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세부 내용</a:t>
                      </a:r>
                      <a:r>
                        <a:rPr lang="en-US" altLang="ko-KR" sz="8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:</a:t>
                      </a:r>
                      <a:r>
                        <a:rPr lang="en-US" altLang="ko-KR" sz="800" baseline="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aseline="0" dirty="0" err="1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유첨</a:t>
                      </a:r>
                      <a:r>
                        <a:rPr lang="ko-KR" altLang="en-US" sz="800" baseline="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참조</a:t>
                      </a:r>
                      <a:r>
                        <a:rPr lang="en-US" altLang="ko-KR" sz="800" baseline="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ko-KR" altLang="en-US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9469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ALL-10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기능 체크리스트 기준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개발팀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기능 구현 확인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결과 입수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DV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진입조건 </a:t>
                      </a:r>
                      <a:r>
                        <a:rPr kumimoji="1" lang="ko-KR" altLang="en-US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엑셀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Sheet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 개발팀 기능 구현 여부 체크하여 공유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(G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열 체크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7338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ALL-11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개선점에 대한 수평전개 여부 및 계획 확인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이전 차수에서 발생한 이슈들에 대해 수평전개 여부 및 계획 확인</a:t>
                      </a:r>
                      <a:endParaRPr kumimoji="1" lang="en-US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대책서에 명기되어 있으면 준용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,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없으면 별도로 입수 필요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946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HW-1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Load Dump Protection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유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무 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Surge Pulse 5a/5b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인가 여부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946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HW-2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전원 역극성 </a:t>
                      </a:r>
                      <a:r>
                        <a:rPr lang="en-US" altLang="ko-KR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Fuse 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용량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차에 체결되는 </a:t>
                      </a:r>
                      <a:r>
                        <a:rPr lang="en-US" altLang="ko-KR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Fuse 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용량</a:t>
                      </a:r>
                      <a:r>
                        <a:rPr lang="en-US" altLang="ko-KR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사양</a:t>
                      </a:r>
                      <a:r>
                        <a:rPr lang="en-US" altLang="ko-KR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 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확인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946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HW-3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리셋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전압 및 타이밍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리셋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전압 및 타이밍 공유 요청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(Reset IC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단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 </a:t>
                      </a:r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전원단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 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8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HW-4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Spread Spectrum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기능 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Enable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된 부분의 리스트 및 사유 입수 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Spread Spectrum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기능 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Enable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된 부분의 기능을 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Risk 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중점확인을 위함 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8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HW-5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Main Connector Pin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별 정상동작 확인 방법 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Main Connector Pin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별 정상동작 확인 하는 방법을 연구소에서 가이드 자료 입수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946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HW-6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엔지니어 모드 구현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암전류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측정 외 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11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종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첨부파일 참조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946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HW-7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급 모델 신규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부품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리스트 및 부품인정 의뢰 일자 확인</a:t>
                      </a:r>
                      <a:endParaRPr lang="ko-KR" altLang="en-US" sz="800" b="0" i="0" u="none" strike="noStrike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급 모델 신규 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부품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리스트 입수 및 부품인정 의뢰 일자 확인 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부품 승인 지연 방지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10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HW-8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커넥터 부분 </a:t>
                      </a:r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형합성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결과 자료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 GPDM 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도면 업로드 확인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(2D, 3D)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FE20MY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커넥터 체결 이슈로 인하여 커넥터 체결 여부 확인결과 필요하고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 GPDM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도면 업로드 확인 필요함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946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HW-9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BOM</a:t>
                      </a:r>
                      <a:r>
                        <a:rPr lang="en-US" altLang="ko-KR" sz="800" b="0" i="0" u="none" strike="noStrike" baseline="0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멀티 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옵션 확인 결과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입수</a:t>
                      </a:r>
                      <a:endParaRPr lang="en-US" altLang="ko-KR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BOM </a:t>
                      </a:r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얼티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옵션 누락으로 인한 사고 방지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946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HW-10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RFI 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결과 확인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Wi-Fi 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O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n 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상태에서 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data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입수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ko-KR" altLang="en-US" sz="800" b="0" i="0" u="none" strike="noStrike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고객사 시험 결과 입수 일정 확인 및 결과 확인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946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HW-11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세트 동작 상태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Normal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Current Spec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입수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신뢰성 시험 진행 중</a:t>
                      </a:r>
                      <a:r>
                        <a:rPr lang="ko-KR" altLang="en-US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소모 </a:t>
                      </a:r>
                      <a:r>
                        <a:rPr lang="ko-KR" altLang="en-US" sz="800" b="0" i="0" u="none" strike="noStrike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전류값</a:t>
                      </a: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모니터링을 위함</a:t>
                      </a:r>
                      <a:endParaRPr lang="en-US" altLang="ko-KR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l" rtl="0" fontAlgn="t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헤드유닛 단품 소모 전류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모니터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앰프 등 주변 부품 연결 상태에서 소모 전류 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Spec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확인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946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HW-12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크리스탈</a:t>
                      </a: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매칭성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크리스탈</a:t>
                      </a: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매칭</a:t>
                      </a:r>
                      <a:r>
                        <a:rPr lang="ko-KR" altLang="en-US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결과 확인</a:t>
                      </a:r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3" name="개체 12">
            <a:hlinkClick r:id="" action="ppaction://ole?verb=0"/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16586002"/>
              </p:ext>
            </p:extLst>
          </p:nvPr>
        </p:nvGraphicFramePr>
        <p:xfrm>
          <a:off x="7925082" y="4589837"/>
          <a:ext cx="144016" cy="1311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2" name="프레젠테이션" showAsIcon="1" r:id="rId5" imgW="380880" imgH="685800" progId="PowerPoint.Show.8">
                  <p:embed/>
                </p:oleObj>
              </mc:Choice>
              <mc:Fallback>
                <p:oleObj name="프레젠테이션" showAsIcon="1" r:id="rId5" imgW="380880" imgH="685800" progId="PowerPoint.Show.8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6"/>
                      <a:srcRect t="52493"/>
                      <a:stretch>
                        <a:fillRect/>
                      </a:stretch>
                    </p:blipFill>
                    <p:spPr bwMode="auto">
                      <a:xfrm>
                        <a:off x="7925082" y="4589837"/>
                        <a:ext cx="144016" cy="131189"/>
                      </a:xfrm>
                      <a:prstGeom prst="rect">
                        <a:avLst/>
                      </a:prstGeom>
                      <a:solidFill>
                        <a:srgbClr val="C0C0C0"/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개체 15">
            <a:hlinkClick r:id="" action="ppaction://ole?verb=0"/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27518880"/>
              </p:ext>
            </p:extLst>
          </p:nvPr>
        </p:nvGraphicFramePr>
        <p:xfrm>
          <a:off x="7185247" y="2815764"/>
          <a:ext cx="144016" cy="1404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3" name="프레젠테이션" showAsIcon="1" r:id="rId8" imgW="380880" imgH="685800" progId="PowerPoint.Show.8">
                  <p:embed/>
                </p:oleObj>
              </mc:Choice>
              <mc:Fallback>
                <p:oleObj name="프레젠테이션" showAsIcon="1" r:id="rId8" imgW="380880" imgH="685800" progId="PowerPoint.Show.8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6"/>
                      <a:srcRect t="52493"/>
                      <a:stretch>
                        <a:fillRect/>
                      </a:stretch>
                    </p:blipFill>
                    <p:spPr bwMode="auto">
                      <a:xfrm>
                        <a:off x="7185247" y="2815764"/>
                        <a:ext cx="144016" cy="140479"/>
                      </a:xfrm>
                      <a:prstGeom prst="rect">
                        <a:avLst/>
                      </a:prstGeom>
                      <a:solidFill>
                        <a:srgbClr val="C0C0C0"/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개체 16">
            <a:hlinkClick r:id="" action="ppaction://ole?verb=0"/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74222711"/>
              </p:ext>
            </p:extLst>
          </p:nvPr>
        </p:nvGraphicFramePr>
        <p:xfrm>
          <a:off x="7302125" y="3167348"/>
          <a:ext cx="144016" cy="1440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4" name="프레젠테이션" showAsIcon="1" r:id="rId10" imgW="380880" imgH="685800" progId="PowerPoint.Show.8">
                  <p:embed/>
                </p:oleObj>
              </mc:Choice>
              <mc:Fallback>
                <p:oleObj name="프레젠테이션" showAsIcon="1" r:id="rId10" imgW="380880" imgH="685800" progId="PowerPoint.Show.8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6"/>
                      <a:srcRect t="52493"/>
                      <a:stretch>
                        <a:fillRect/>
                      </a:stretch>
                    </p:blipFill>
                    <p:spPr bwMode="auto">
                      <a:xfrm>
                        <a:off x="7302125" y="3167348"/>
                        <a:ext cx="144016" cy="144016"/>
                      </a:xfrm>
                      <a:prstGeom prst="rect">
                        <a:avLst/>
                      </a:prstGeom>
                      <a:solidFill>
                        <a:srgbClr val="C0C0C0"/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개체 17">
            <a:hlinkClick r:id="" action="ppaction://ole?verb=0"/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55103057"/>
              </p:ext>
            </p:extLst>
          </p:nvPr>
        </p:nvGraphicFramePr>
        <p:xfrm>
          <a:off x="6491295" y="4960924"/>
          <a:ext cx="144016" cy="1660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5" name="프레젠테이션" showAsIcon="1" r:id="rId12" imgW="380880" imgH="685800" progId="PowerPoint.Show.8">
                  <p:embed/>
                </p:oleObj>
              </mc:Choice>
              <mc:Fallback>
                <p:oleObj name="프레젠테이션" showAsIcon="1" r:id="rId12" imgW="380880" imgH="685800" progId="PowerPoint.Show.8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6"/>
                      <a:srcRect t="52493"/>
                      <a:stretch>
                        <a:fillRect/>
                      </a:stretch>
                    </p:blipFill>
                    <p:spPr bwMode="auto">
                      <a:xfrm>
                        <a:off x="6491295" y="4960924"/>
                        <a:ext cx="144016" cy="166043"/>
                      </a:xfrm>
                      <a:prstGeom prst="rect">
                        <a:avLst/>
                      </a:prstGeom>
                      <a:solidFill>
                        <a:srgbClr val="C0C0C0"/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 Box 246"/>
          <p:cNvSpPr txBox="1">
            <a:spLocks noChangeArrowheads="1"/>
          </p:cNvSpPr>
          <p:nvPr/>
        </p:nvSpPr>
        <p:spPr bwMode="auto">
          <a:xfrm>
            <a:off x="-4666" y="27046"/>
            <a:ext cx="4169822" cy="3120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5223" tIns="32614" rIns="65223" bIns="32614">
            <a:spAutoFit/>
          </a:bodyPr>
          <a:lstStyle/>
          <a:p>
            <a:pPr marL="243941" indent="-243941" defTabSz="653335"/>
            <a:r>
              <a:rPr lang="en-US" altLang="ko-KR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[</a:t>
            </a:r>
            <a:r>
              <a:rPr lang="ko-KR" altLang="en-US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회의록</a:t>
            </a:r>
            <a:r>
              <a:rPr lang="en-US" altLang="ko-KR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] HW </a:t>
            </a:r>
            <a:r>
              <a:rPr lang="ko-KR" altLang="en-US" sz="1600" b="1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인정시험 </a:t>
            </a:r>
            <a:r>
              <a:rPr lang="en-US" altLang="ko-KR" sz="1600" b="1" u="none" strike="noStrike" dirty="0" smtClean="0">
                <a:effectLst/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Start Meeting</a:t>
            </a:r>
            <a:endParaRPr lang="ko-KR" altLang="en-US" sz="1600" b="1" dirty="0">
              <a:solidFill>
                <a:srgbClr val="00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graphicFrame>
        <p:nvGraphicFramePr>
          <p:cNvPr id="19" name="개체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6524951"/>
              </p:ext>
            </p:extLst>
          </p:nvPr>
        </p:nvGraphicFramePr>
        <p:xfrm>
          <a:off x="7925082" y="3311364"/>
          <a:ext cx="515859" cy="4468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6" name="워크시트" showAsIcon="1" r:id="rId14" imgW="914400" imgH="792360" progId="Excel.Sheet.12">
                  <p:embed/>
                </p:oleObj>
              </mc:Choice>
              <mc:Fallback>
                <p:oleObj name="워크시트" showAsIcon="1" r:id="rId14" imgW="914400" imgH="79236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925082" y="3311364"/>
                        <a:ext cx="515859" cy="4468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2264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 14"/>
          <p:cNvSpPr>
            <a:spLocks noChangeShapeType="1"/>
          </p:cNvSpPr>
          <p:nvPr/>
        </p:nvSpPr>
        <p:spPr bwMode="auto">
          <a:xfrm>
            <a:off x="0" y="412369"/>
            <a:ext cx="9906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5779" tIns="47889" rIns="95779" bIns="47889"/>
          <a:lstStyle/>
          <a:p>
            <a:endParaRPr lang="ko-KR" altLang="en-US" sz="1000" dirty="0"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456" y="487705"/>
            <a:ext cx="37444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9. </a:t>
            </a:r>
            <a:r>
              <a:rPr lang="ko-KR" altLang="en-US" sz="1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사전 준비 사항</a:t>
            </a:r>
            <a:endParaRPr lang="ko-KR" altLang="en-US" sz="1200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-2391816" y="651329"/>
            <a:ext cx="2520280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붉은색 </a:t>
            </a:r>
            <a:r>
              <a:rPr lang="en-US" altLang="ko-KR" sz="20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</a:t>
            </a:r>
            <a:r>
              <a:rPr lang="ko-KR" altLang="en-US" sz="20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ko-KR" altLang="en-US" sz="200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연구소  회신</a:t>
            </a:r>
            <a:endParaRPr lang="en-US" altLang="ko-KR" sz="2000" dirty="0" smtClean="0">
              <a:solidFill>
                <a:srgbClr val="FF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6679268"/>
              </p:ext>
            </p:extLst>
          </p:nvPr>
        </p:nvGraphicFramePr>
        <p:xfrm>
          <a:off x="200472" y="765158"/>
          <a:ext cx="9505056" cy="5047267"/>
        </p:xfrm>
        <a:graphic>
          <a:graphicData uri="http://schemas.openxmlformats.org/drawingml/2006/table">
            <a:tbl>
              <a:tblPr/>
              <a:tblGrid>
                <a:gridCol w="606947"/>
                <a:gridCol w="451321"/>
                <a:gridCol w="342379"/>
                <a:gridCol w="326817"/>
                <a:gridCol w="373505"/>
                <a:gridCol w="2649553"/>
                <a:gridCol w="3626115"/>
                <a:gridCol w="1128419"/>
              </a:tblGrid>
              <a:tr h="124511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구분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EDU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DV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PV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4M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항목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내용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전달 일정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</a:tr>
              <a:tr h="4479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HW-13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사양점검 체크리스트 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 BOM COMPARE /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품번별 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Feature List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사양점검 체크리스트 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 BOM COMPARE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결과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생산 법인 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BOM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포함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품번별 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Feature List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입수</a:t>
                      </a:r>
                      <a:endParaRPr lang="en-US" altLang="ko-KR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l" rtl="0" fontAlgn="t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해외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생산 모델의 경우 주요 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IC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에 대한 현지 생산법인 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BOM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확인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결과 입수 필요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</a:p>
                    <a:p>
                      <a:pPr algn="l" rtl="0" fontAlgn="t"/>
                      <a:r>
                        <a:rPr lang="ko-KR" altLang="en-US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표준형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5W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세대 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NQ5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므와바 생산품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DSP IC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오적용 이슈 사례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261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HW-14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DTC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List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입수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모델별에</a:t>
                      </a: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따른 사양이 다른 옵션 발생으로 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DTC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List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변경이 발생하여 사전에 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List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입수함</a:t>
                      </a:r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746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HW-15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특별 </a:t>
                      </a:r>
                      <a:r>
                        <a:rPr lang="ko-KR" altLang="en-US" sz="800" b="0" i="0" u="none" strike="noStrike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특성값</a:t>
                      </a: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입수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암전류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의뢰하는 샘플에 대하여 특별 </a:t>
                      </a:r>
                      <a:r>
                        <a:rPr lang="ko-KR" altLang="en-US" sz="800" b="0" i="0" u="none" strike="noStrike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특성값</a:t>
                      </a: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요청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(C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급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이상 모델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암전류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</a:p>
                    <a:p>
                      <a:pPr marL="0" indent="0" algn="l" rtl="0" fontAlgn="t">
                        <a:buFontTx/>
                        <a:buNone/>
                      </a:pP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 DV :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제작 샘플 측정</a:t>
                      </a:r>
                      <a:endParaRPr lang="en-US" altLang="ko-KR" sz="800" b="0" i="0" u="none" strike="noStrike" baseline="0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marL="0" indent="0" algn="l" rtl="0" fontAlgn="t">
                        <a:buFontTx/>
                        <a:buNone/>
                      </a:pP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 PV :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양산 측정 값</a:t>
                      </a:r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430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</a:t>
                      </a:r>
                      <a:r>
                        <a:rPr lang="en-US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-16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AMP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사양 입수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기능동작 확인 시 참조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ko-KR" altLang="en-US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-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내장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AMP : FL/FR/RL/RR/Centre/Subwoofer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등 내장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AMP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 멀티 채널 사운드 확인 방법 입수</a:t>
                      </a:r>
                      <a:endParaRPr kumimoji="1" lang="en-US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-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외장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AMP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: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AMP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제조사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/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품명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(ex.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하만 렉시콘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),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AMP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핀맵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 AMP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통신방식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(ex. LS-CAN, HS-CAN), NAVI/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음성인식 출력 라인 사양 입수</a:t>
                      </a:r>
                      <a:endParaRPr kumimoji="1" lang="ko-KR" altLang="en-US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971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HW-17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마이컴</a:t>
                      </a: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미사용 포트 처리 결과 확인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Sleep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상태에서 내부 노이즈로 인해 마이컴 미사용 포트를 통해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Wake-Up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되는 이슈 발생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표준형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5W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세대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),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미사용 포트에 대해 포트별 처리 결과 입수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(ex. Pull-Up, Pull-Down)</a:t>
                      </a:r>
                      <a:endParaRPr kumimoji="1" lang="ko-KR" altLang="en-US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82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HW-18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급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/4M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모델 암전류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정밀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측정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결과 확인</a:t>
                      </a:r>
                      <a:endParaRPr lang="ko-KR" altLang="en-US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D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급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/4M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모델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HW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인정시험 의뢰 시 암전류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,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정밀측정 결과 확인 필요</a:t>
                      </a:r>
                      <a:endParaRPr kumimoji="1" lang="en-US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인정시험 의뢰 시료로 측정한 결과로 입수할 것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) </a:t>
                      </a:r>
                    </a:p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 ※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관련 변경점 있을 시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GPS(TTFF)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측정 결과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, ESD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시험 결과도 입수할 것 </a:t>
                      </a:r>
                      <a:endParaRPr kumimoji="1" lang="ko-KR" altLang="en-US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008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HW-19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DV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인정의뢰품에 사용된 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LCD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생산일자 및 이슈 여부 사전 확인</a:t>
                      </a:r>
                      <a:endParaRPr lang="ko-KR" altLang="en-US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DV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인정의뢰품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LCD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생산일자 확인 및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LCD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업체 통해 이슈 여부 확인 결과 입수 </a:t>
                      </a:r>
                      <a:endParaRPr kumimoji="1" lang="en-US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(LCD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장기 재고품 사용으로 인한 문제 발생 방지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,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표준형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5W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세대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BN7r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열충격 후 터치 감도 저하 이슈 발생 사례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008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HW-20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baseline="0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미사양</a:t>
                      </a:r>
                      <a:r>
                        <a:rPr lang="ko-KR" altLang="en-US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기능 관련 회로에 대한 검증 필요 여부 및 검증 방법 사전 확인</a:t>
                      </a:r>
                      <a:endParaRPr lang="ko-KR" altLang="en-US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미사양</a:t>
                      </a:r>
                      <a:r>
                        <a:rPr kumimoji="1" lang="ko-KR" altLang="en-US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 기능이지만 검증 필요한 회로 포인트 확인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추후 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CR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적용 여부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 및 </a:t>
                      </a:r>
                      <a:r>
                        <a:rPr kumimoji="1" lang="ko-KR" altLang="en-US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검증 방법 협의</a:t>
                      </a:r>
                      <a:endParaRPr kumimoji="1" lang="en-US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(ex.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고급형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6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세대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Wi-Fi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기능 현재 미사양이나 추후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CR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로 기능 추가 예정으로 검증 필요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008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HW-21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Wi-Fi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Throughput / Response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측정 결과 입수</a:t>
                      </a:r>
                      <a:endParaRPr lang="ko-KR" altLang="en-US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Wi-Fi Throughput / Response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측정 결과 입수 필요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(ES96100-02 Spec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참조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 - Throughput : Normal 11, Limit : 9 Mbps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이상</a:t>
                      </a:r>
                      <a:endParaRPr kumimoji="1" lang="en-US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 - Response : Normal 0.2, Limit : 0.25 sec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이하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 </a:t>
                      </a:r>
                      <a:endParaRPr kumimoji="1" lang="en-US" altLang="ko-KR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   (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정밀측정 결과에 포함되어 있을 경우 별도 입수 불요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008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HW-22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PCB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접착제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코팅 도포 영역 확인</a:t>
                      </a:r>
                      <a:endParaRPr lang="ko-KR" altLang="en-US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PCB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상에 접착제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/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코팅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도포 영역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또는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IC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번호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)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 입수하여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DRBTR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시 참조하여 확인 진행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 (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베트남 </a:t>
                      </a:r>
                      <a:r>
                        <a:rPr kumimoji="1" lang="ko-KR" altLang="en-US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생산법인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GM BYOM2 PCB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상 실리콘 접착제 도포 누락 이슈 참조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l" defTabSz="762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 ※ Under Fill, Solid Fill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도포 영역은 프로세스준수도 시작 조건 항목 내용 참조하여 확인</a:t>
                      </a:r>
                      <a:endParaRPr kumimoji="1" lang="ko-KR" altLang="en-US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978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SW-1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CAN DB 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파일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후방카메라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레오스탯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검증 시 확인 필요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978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SW-2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로그 레벨 협의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로그 받는 수준을 협의 후 시험진행 필요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4" name="개체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2636182"/>
              </p:ext>
            </p:extLst>
          </p:nvPr>
        </p:nvGraphicFramePr>
        <p:xfrm>
          <a:off x="7515184" y="1663780"/>
          <a:ext cx="468587" cy="3953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4" name="워크시트" showAsIcon="1" r:id="rId5" imgW="914400" imgH="771480" progId="Excel.Sheet.12">
                  <p:embed/>
                </p:oleObj>
              </mc:Choice>
              <mc:Fallback>
                <p:oleObj name="워크시트" showAsIcon="1" r:id="rId5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515184" y="1663780"/>
                        <a:ext cx="468587" cy="3953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개체 3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9534401"/>
              </p:ext>
            </p:extLst>
          </p:nvPr>
        </p:nvGraphicFramePr>
        <p:xfrm>
          <a:off x="8409383" y="2636912"/>
          <a:ext cx="399420" cy="3370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5" name="프레젠테이션" showAsIcon="1" r:id="rId8" imgW="914400" imgH="771480" progId="PowerPoint.Show.12">
                  <p:embed/>
                </p:oleObj>
              </mc:Choice>
              <mc:Fallback>
                <p:oleObj name="프레젠테이션" showAsIcon="1" r:id="rId8" imgW="914400" imgH="77148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409383" y="2636912"/>
                        <a:ext cx="399420" cy="3370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 Box 246"/>
          <p:cNvSpPr txBox="1">
            <a:spLocks noChangeArrowheads="1"/>
          </p:cNvSpPr>
          <p:nvPr/>
        </p:nvSpPr>
        <p:spPr bwMode="auto">
          <a:xfrm>
            <a:off x="-4666" y="27046"/>
            <a:ext cx="4169822" cy="3120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5223" tIns="32614" rIns="65223" bIns="32614">
            <a:spAutoFit/>
          </a:bodyPr>
          <a:lstStyle/>
          <a:p>
            <a:pPr marL="243941" indent="-243941" defTabSz="653335"/>
            <a:r>
              <a:rPr lang="en-US" altLang="ko-KR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[</a:t>
            </a:r>
            <a:r>
              <a:rPr lang="ko-KR" altLang="en-US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회의록</a:t>
            </a:r>
            <a:r>
              <a:rPr lang="en-US" altLang="ko-KR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] HW </a:t>
            </a:r>
            <a:r>
              <a:rPr lang="ko-KR" altLang="en-US" sz="1600" b="1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인정시험 </a:t>
            </a:r>
            <a:r>
              <a:rPr lang="en-US" altLang="ko-KR" sz="1600" b="1" u="none" strike="noStrike" dirty="0" smtClean="0">
                <a:effectLst/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Start Meeting</a:t>
            </a:r>
            <a:endParaRPr lang="ko-KR" altLang="en-US" sz="1600" b="1" dirty="0">
              <a:solidFill>
                <a:srgbClr val="00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4479033"/>
              </p:ext>
            </p:extLst>
          </p:nvPr>
        </p:nvGraphicFramePr>
        <p:xfrm>
          <a:off x="7979457" y="1004212"/>
          <a:ext cx="859853" cy="4205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6" name="워크시트" showAsIcon="1" r:id="rId11" imgW="914400" imgH="771480" progId="Excel.Sheet.12">
                  <p:embed/>
                </p:oleObj>
              </mc:Choice>
              <mc:Fallback>
                <p:oleObj name="워크시트" showAsIcon="1" r:id="rId11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979457" y="1004212"/>
                        <a:ext cx="859853" cy="4205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개체 1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5651203"/>
              </p:ext>
            </p:extLst>
          </p:nvPr>
        </p:nvGraphicFramePr>
        <p:xfrm>
          <a:off x="8265046" y="5085184"/>
          <a:ext cx="574264" cy="4845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7" name="프레젠테이션" showAsIcon="1" r:id="rId14" imgW="914400" imgH="771480" progId="PowerPoint.Show.12">
                  <p:embed/>
                </p:oleObj>
              </mc:Choice>
              <mc:Fallback>
                <p:oleObj name="프레젠테이션" showAsIcon="1" r:id="rId14" imgW="914400" imgH="77148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8265046" y="5085184"/>
                        <a:ext cx="574264" cy="4845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254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 14"/>
          <p:cNvSpPr>
            <a:spLocks noChangeShapeType="1"/>
          </p:cNvSpPr>
          <p:nvPr/>
        </p:nvSpPr>
        <p:spPr bwMode="auto">
          <a:xfrm>
            <a:off x="0" y="412369"/>
            <a:ext cx="9906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5779" tIns="47889" rIns="95779" bIns="47889"/>
          <a:lstStyle/>
          <a:p>
            <a:endParaRPr lang="ko-KR" altLang="en-US" sz="1000" dirty="0"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456" y="487705"/>
            <a:ext cx="37444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9. </a:t>
            </a:r>
            <a:r>
              <a:rPr lang="ko-KR" altLang="en-US" sz="1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사전 준비 사항</a:t>
            </a:r>
            <a:endParaRPr lang="ko-KR" altLang="en-US" sz="1200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-2391816" y="651329"/>
            <a:ext cx="2520280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붉은색 </a:t>
            </a:r>
            <a:r>
              <a:rPr lang="en-US" altLang="ko-KR" sz="20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</a:t>
            </a:r>
            <a:r>
              <a:rPr lang="ko-KR" altLang="en-US" sz="20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ko-KR" altLang="en-US" sz="200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연구소  회신</a:t>
            </a:r>
            <a:endParaRPr lang="en-US" altLang="ko-KR" sz="2000" dirty="0" smtClean="0">
              <a:solidFill>
                <a:srgbClr val="FF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6402035"/>
              </p:ext>
            </p:extLst>
          </p:nvPr>
        </p:nvGraphicFramePr>
        <p:xfrm>
          <a:off x="200472" y="765158"/>
          <a:ext cx="9505056" cy="5743693"/>
        </p:xfrm>
        <a:graphic>
          <a:graphicData uri="http://schemas.openxmlformats.org/drawingml/2006/table">
            <a:tbl>
              <a:tblPr/>
              <a:tblGrid>
                <a:gridCol w="606947"/>
                <a:gridCol w="451321"/>
                <a:gridCol w="342379"/>
                <a:gridCol w="326817"/>
                <a:gridCol w="373505"/>
                <a:gridCol w="2649553"/>
                <a:gridCol w="3626115"/>
                <a:gridCol w="1128419"/>
              </a:tblGrid>
              <a:tr h="124511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구분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EDU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DV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PV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4M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항목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내용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전달 일정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</a:tr>
              <a:tr h="169787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-1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먼지시험 방식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기본은 </a:t>
                      </a:r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센터패시아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+ </a:t>
                      </a:r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커텍터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체결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 </a:t>
                      </a:r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센터패시아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지원이 힘들 시 커넥터만 체결하여 진행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4511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-2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 인쇄사양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향지별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버튼 인쇄사양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외장앰프 인쇄사양 확인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4511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-3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기구승인도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초안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4127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-4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진동 </a:t>
                      </a:r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브라켓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 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포장박스 전달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브라켓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포장박스 전달 일정 확인 필요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3423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</a:t>
                      </a:r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-5</a:t>
                      </a:r>
                      <a:endParaRPr 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포장 박스 사전 점검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포장 박스 확인 내용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하이그로시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부분이 포장박스 및 </a:t>
                      </a:r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고정끈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간섭으로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스크래치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발생 여부 확인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향지별로</a:t>
                      </a:r>
                      <a:r>
                        <a:rPr lang="ko-KR" altLang="en-US" sz="800" b="0" i="0" u="none" strike="noStrike" baseline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Variant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고려한 포장박스제작 여부 확인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커넥터부분확인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4511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-6</a:t>
                      </a:r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버튼 감압 포인트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버튼 감압 시험 진행 시 감압 부위 확인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106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-7</a:t>
                      </a:r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Sharp </a:t>
                      </a:r>
                      <a:r>
                        <a:rPr 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Edge/Weld </a:t>
                      </a:r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Line 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점검 결과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 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열충격 해석 결과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신규금형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신규 디자인 대상 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(C_ME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이상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),  -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일정 입수 후 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DV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종료 전 자료 입수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106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-8</a:t>
                      </a:r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Head Impact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결과 확인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고객사 시험 결과 입수 일정 확인 및 결과 확인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7461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-9</a:t>
                      </a:r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센타페시아 형합 결과 입수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센타페시아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형합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확인 결과 입수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 -</a:t>
                      </a:r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모비스와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실차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확인 일정 입수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 DQA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합동 점검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</a:p>
                    <a:p>
                      <a:pPr algn="l" rtl="0" fontAlgn="t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사유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1: 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DE PE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차량과 </a:t>
                      </a:r>
                      <a:r>
                        <a:rPr lang="ko-KR" alt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형합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부분 형상 이슈로 최종 확인 필요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</a:p>
                    <a:p>
                      <a:pPr algn="l" rtl="0" fontAlgn="t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사유 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2: NX4 </a:t>
                      </a:r>
                      <a:r>
                        <a:rPr lang="ko-KR" altLang="en-US" sz="800" b="0" i="0" u="none" strike="noStrike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모비스</a:t>
                      </a: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형합</a:t>
                      </a: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이슈로 최종 확인 필요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8655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-10</a:t>
                      </a:r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BT/</a:t>
                      </a:r>
                      <a:r>
                        <a:rPr 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Wifi</a:t>
                      </a:r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안테나 위치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BT/</a:t>
                      </a:r>
                      <a:r>
                        <a:rPr lang="en-US" altLang="ko-KR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Wifi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안테나 위치 확인 자료 입수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(Core 0, Core 1 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위치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방향</a:t>
                      </a:r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8655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-11</a:t>
                      </a:r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 외관 확인 기준서 문서 입수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 외관 확인하기 위한 가이드 문서 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모니터 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Gap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포함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8655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-12</a:t>
                      </a:r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후크</a:t>
                      </a:r>
                      <a:r>
                        <a:rPr kumimoji="1" lang="ko-KR" altLang="en-US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 부위 도면 상으로 입수 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이음 시험 시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확인 필요한 부위의 누락 방지를 위함</a:t>
                      </a:r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5539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-13</a:t>
                      </a:r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기구 및 케이블 </a:t>
                      </a:r>
                      <a:r>
                        <a:rPr kumimoji="1" lang="ko-KR" altLang="en-US" sz="8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실차</a:t>
                      </a:r>
                      <a:r>
                        <a:rPr kumimoji="1" lang="ko-KR" altLang="en-US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 </a:t>
                      </a:r>
                      <a:r>
                        <a:rPr kumimoji="1" lang="ko-KR" altLang="en-US" sz="8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매칭</a:t>
                      </a:r>
                      <a:r>
                        <a:rPr kumimoji="1" lang="ko-KR" altLang="en-US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 연구소 검토 내용 확인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진동 지그가 실차 조건에 준하는지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?</a:t>
                      </a:r>
                    </a:p>
                    <a:p>
                      <a:pPr algn="l" fontAlgn="ctr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 (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형합부가 동일한지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부직포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와셔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스크류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나사 등이 실차 조건과 동일한지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</a:p>
                    <a:p>
                      <a:pPr algn="l" fontAlgn="ctr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모니터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파워 케이블이 실차 조건에 준하는지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?</a:t>
                      </a:r>
                    </a:p>
                    <a:p>
                      <a:pPr algn="l" fontAlgn="ctr"/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sym typeface="Wingdings" panose="05000000000000000000" pitchFamily="2" charset="2"/>
                        </a:rPr>
                        <a:t>동일하지 않은 부분은 사전에 공유하고 협의후 스타트 미팅 진행함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en-US" altLang="ko-KR" sz="800" b="0" i="0" u="none" strike="noStrike" baseline="0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sym typeface="Wingdings" panose="05000000000000000000" pitchFamily="2" charset="2"/>
                        </a:rPr>
                        <a:t>ccIC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sym typeface="Wingdings" panose="05000000000000000000" pitchFamily="2" charset="2"/>
                        </a:rPr>
                        <a:t> JW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sym typeface="Wingdings" panose="05000000000000000000" pitchFamily="2" charset="2"/>
                        </a:rPr>
                        <a:t>모델에서 스크류 및 와셔가 실차와 상의하여 이슈 발생함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sym typeface="Wingdings" panose="05000000000000000000" pitchFamily="2" charset="2"/>
                        </a:rPr>
                        <a:t>)</a:t>
                      </a:r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3423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-14</a:t>
                      </a:r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QDM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시료 제작 시 개발팀 사전 점검 여부 확인</a:t>
                      </a:r>
                      <a:endParaRPr kumimoji="1" lang="ko-KR" altLang="en-US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 QDM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업체에서 시료 제작 시 개발팀에서 방문하여 제작 과정을 검토하고 적합한 시료가 제작되도록 사전 점검 활동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등록 사유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:  </a:t>
                      </a:r>
                      <a:r>
                        <a:rPr lang="en-US" altLang="ko-KR" sz="800" b="0" i="0" u="none" strike="noStrike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ccIC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통합모니터 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JW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 문제점 발생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3423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-15</a:t>
                      </a:r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기구물에 대한 고객사 칼라 평가 일정 및 결과 확인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기구물에 대한 고객사 칼라 평가 여부 확인 및 일정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결과 사전에 입수 필요</a:t>
                      </a:r>
                      <a:endParaRPr lang="en-US" altLang="ko-KR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l" fontAlgn="ctr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고급형 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6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세대 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RJ PE PV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막바지에 전석모니터 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Cover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Rear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칼라코드 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NG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로 인해 도료사 변경 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4M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발생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en-US" altLang="ko-KR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2028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-16</a:t>
                      </a:r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후석모니터 차량 조립 상태 이음 확인 결과 입수</a:t>
                      </a:r>
                      <a:endParaRPr kumimoji="1" lang="ko-KR" altLang="en-US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차량 조립 상태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또는 지그장착상태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에서 모니터 기구물 이음 발생 여부 확인 결과 입수</a:t>
                      </a:r>
                      <a:endParaRPr lang="en-US" altLang="ko-KR" sz="800" b="0" i="0" u="none" strike="noStrike" baseline="0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l" fontAlgn="ctr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(</a:t>
                      </a:r>
                      <a:r>
                        <a:rPr lang="en-US" altLang="ko-KR" sz="800" b="0" i="0" u="none" strike="noStrike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ccIC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RS4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후석모니터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모니터 끝단 베젤부 이음 발생 이슈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</a:p>
                    <a:p>
                      <a:pPr algn="l" fontAlgn="ctr"/>
                      <a:endParaRPr lang="en-US" altLang="ko-KR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l" fontAlgn="ctr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차량 </a:t>
                      </a: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조립 상태에서 </a:t>
                      </a:r>
                      <a:r>
                        <a:rPr lang="ko-KR" altLang="en-US" sz="800" b="0" i="0" u="none" strike="noStrike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돌출형</a:t>
                      </a: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모니터를 흔들 시 차량 </a:t>
                      </a:r>
                      <a:r>
                        <a:rPr lang="ko-KR" altLang="en-US" sz="800" b="0" i="0" u="none" strike="noStrike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상대물과의</a:t>
                      </a: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마찰로</a:t>
                      </a:r>
                      <a:r>
                        <a:rPr lang="ko-KR" altLang="en-US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인한 이음 발생 여부 확인 결과 입수</a:t>
                      </a: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endParaRPr lang="en-US" altLang="ko-KR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l" fontAlgn="ctr"/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(</a:t>
                      </a:r>
                      <a:r>
                        <a:rPr lang="en-US" altLang="ko-KR" sz="800" b="0" i="0" u="none" strike="noStrike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ccIC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JW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통합모니터 차량 매칭부 이음 이슈로 인해 모니터 후면에 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Pad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부착 진행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en-US" altLang="ko-KR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0553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-17</a:t>
                      </a:r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현대 기구설계 및 디자인 가이드 반영 결과 입수</a:t>
                      </a: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현대 과거차 문제점 기반 기구</a:t>
                      </a:r>
                      <a:r>
                        <a:rPr lang="ko-KR" altLang="en-US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설계 가이드 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24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건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디자인 가이드 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6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건 반영 결과 입수</a:t>
                      </a:r>
                      <a:endParaRPr lang="en-US" altLang="ko-KR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0553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-18</a:t>
                      </a:r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기구 </a:t>
                      </a:r>
                      <a:r>
                        <a:rPr kumimoji="1" lang="en-US" altLang="ko-KR" sz="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3D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데이터 이상유무 확인 결과 입수</a:t>
                      </a:r>
                      <a:endParaRPr kumimoji="1" lang="ko-KR" altLang="en-US" sz="8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 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Gate1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3D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데이터 이상유무 확인 결과 입수</a:t>
                      </a:r>
                      <a:endParaRPr lang="en-US" altLang="ko-KR" sz="800" b="0" i="0" u="none" strike="noStrike" baseline="0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l" fontAlgn="ctr"/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표준형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5W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세대 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DN8 22MY SEEK/Track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버튼 인쇄 오류 사례로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현물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도면 일치 여부 확인 필요</a:t>
                      </a:r>
                      <a:r>
                        <a:rPr lang="en-US" altLang="ko-KR" sz="8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en-US" altLang="ko-KR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0553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</a:t>
                      </a:r>
                      <a:r>
                        <a:rPr lang="en-US" altLang="ko-KR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-19</a:t>
                      </a:r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●</a:t>
                      </a:r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○</a:t>
                      </a: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LCD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압착 지그 </a:t>
                      </a:r>
                      <a:r>
                        <a:rPr kumimoji="1" lang="en-US" altLang="ko-KR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DV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대비 </a:t>
                      </a:r>
                      <a:r>
                        <a:rPr kumimoji="1" lang="en-US" altLang="ko-KR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PV </a:t>
                      </a:r>
                      <a:r>
                        <a:rPr kumimoji="1" lang="ko-KR" altLang="en-US" sz="800" b="0" i="0" u="none" strike="noStrike" kern="1200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차이점 사전 검토 </a:t>
                      </a:r>
                      <a:endParaRPr kumimoji="1" lang="en-US" altLang="ko-KR" sz="800" b="0" i="0" u="none" strike="noStrike" kern="1200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LCD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압착지그의 가압 형상</a:t>
                      </a:r>
                      <a:r>
                        <a:rPr lang="en-US" altLang="ko-KR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en-US" altLang="ko-KR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가압 영역</a:t>
                      </a:r>
                      <a:r>
                        <a:rPr lang="en-US" altLang="ko-KR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등 </a:t>
                      </a:r>
                      <a:r>
                        <a:rPr lang="en-US" altLang="ko-KR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DV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대비 </a:t>
                      </a:r>
                      <a:r>
                        <a:rPr lang="en-US" altLang="ko-KR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PV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차이점 확인하여 공정 변경으로 인한 </a:t>
                      </a:r>
                      <a:r>
                        <a:rPr lang="en-US" altLang="ko-KR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LCD Glass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부착력 약화 가능성 없는지 사전 검토 결과 입수</a:t>
                      </a:r>
                      <a:r>
                        <a:rPr lang="en-US" altLang="ko-KR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endParaRPr lang="en-US" altLang="ko-KR" sz="800" b="0" i="0" u="none" strike="noStrike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l" fontAlgn="ctr"/>
                      <a:r>
                        <a:rPr lang="en-US" altLang="ko-KR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(ccIC </a:t>
                      </a:r>
                      <a:r>
                        <a:rPr lang="ko-KR" altLang="en-US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통합모니터 </a:t>
                      </a:r>
                      <a:r>
                        <a:rPr lang="en-US" altLang="ko-KR" sz="8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PV</a:t>
                      </a:r>
                      <a:r>
                        <a:rPr lang="en-US" altLang="ko-KR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열충격 시험 중간 확인 시 </a:t>
                      </a:r>
                      <a:r>
                        <a:rPr lang="en-US" altLang="ko-KR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LCD Glass </a:t>
                      </a:r>
                      <a:r>
                        <a:rPr lang="ko-KR" altLang="en-US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들뜸 발생 이슈</a:t>
                      </a:r>
                      <a:r>
                        <a:rPr lang="en-US" altLang="ko-KR" sz="800" b="0" i="0" u="none" strike="noStrike" baseline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en-US" altLang="ko-KR" sz="8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5715" marR="5715" marT="57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4578723"/>
              </p:ext>
            </p:extLst>
          </p:nvPr>
        </p:nvGraphicFramePr>
        <p:xfrm>
          <a:off x="7447153" y="2340171"/>
          <a:ext cx="437983" cy="3695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98" name="포장기 셸 개체" showAsIcon="1" r:id="rId4" imgW="914400" imgH="771480" progId="Package">
                  <p:embed/>
                </p:oleObj>
              </mc:Choice>
              <mc:Fallback>
                <p:oleObj name="포장기 셸 개체" showAsIcon="1" r:id="rId4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447153" y="2340171"/>
                        <a:ext cx="437983" cy="3695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 Box 246"/>
          <p:cNvSpPr txBox="1">
            <a:spLocks noChangeArrowheads="1"/>
          </p:cNvSpPr>
          <p:nvPr/>
        </p:nvSpPr>
        <p:spPr bwMode="auto">
          <a:xfrm>
            <a:off x="-4666" y="27046"/>
            <a:ext cx="4169822" cy="3120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5223" tIns="32614" rIns="65223" bIns="32614">
            <a:spAutoFit/>
          </a:bodyPr>
          <a:lstStyle/>
          <a:p>
            <a:pPr marL="243941" indent="-243941" defTabSz="653335"/>
            <a:r>
              <a:rPr lang="en-US" altLang="ko-KR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[</a:t>
            </a:r>
            <a:r>
              <a:rPr lang="ko-KR" altLang="en-US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회의록</a:t>
            </a:r>
            <a:r>
              <a:rPr lang="en-US" altLang="ko-KR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] HW </a:t>
            </a:r>
            <a:r>
              <a:rPr lang="ko-KR" altLang="en-US" sz="1600" b="1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인정시험 </a:t>
            </a:r>
            <a:r>
              <a:rPr lang="en-US" altLang="ko-KR" sz="1600" b="1" u="none" strike="noStrike" dirty="0" smtClean="0">
                <a:effectLst/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Start Meeting</a:t>
            </a:r>
            <a:endParaRPr lang="ko-KR" altLang="en-US" sz="1600" b="1" dirty="0">
              <a:solidFill>
                <a:srgbClr val="00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3380891"/>
              </p:ext>
            </p:extLst>
          </p:nvPr>
        </p:nvGraphicFramePr>
        <p:xfrm>
          <a:off x="8412585" y="4039265"/>
          <a:ext cx="402640" cy="339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99" name="포장기 셸 개체" showAsIcon="1" r:id="rId6" imgW="914400" imgH="771480" progId="Package">
                  <p:embed/>
                </p:oleObj>
              </mc:Choice>
              <mc:Fallback>
                <p:oleObj name="포장기 셸 개체" showAsIcon="1" r:id="rId6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412585" y="4039265"/>
                        <a:ext cx="402640" cy="3397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개체 4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7223406"/>
              </p:ext>
            </p:extLst>
          </p:nvPr>
        </p:nvGraphicFramePr>
        <p:xfrm>
          <a:off x="8177436" y="5301208"/>
          <a:ext cx="470297" cy="396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00" name="프레젠테이션" showAsIcon="1" r:id="rId9" imgW="914400" imgH="771480" progId="PowerPoint.Show.12">
                  <p:embed/>
                </p:oleObj>
              </mc:Choice>
              <mc:Fallback>
                <p:oleObj name="프레젠테이션" showAsIcon="1" r:id="rId9" imgW="914400" imgH="77148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177436" y="5301208"/>
                        <a:ext cx="470297" cy="396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개체 5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4394058"/>
              </p:ext>
            </p:extLst>
          </p:nvPr>
        </p:nvGraphicFramePr>
        <p:xfrm>
          <a:off x="8096855" y="4804339"/>
          <a:ext cx="491028" cy="4143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01" name="프레젠테이션" showAsIcon="1" r:id="rId12" imgW="914400" imgH="771480" progId="PowerPoint.Show.12">
                  <p:embed/>
                </p:oleObj>
              </mc:Choice>
              <mc:Fallback>
                <p:oleObj name="프레젠테이션" showAsIcon="1" r:id="rId12" imgW="914400" imgH="77148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096855" y="4804339"/>
                        <a:ext cx="491028" cy="4143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개체 3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6233800"/>
              </p:ext>
            </p:extLst>
          </p:nvPr>
        </p:nvGraphicFramePr>
        <p:xfrm>
          <a:off x="8047928" y="4400152"/>
          <a:ext cx="539955" cy="455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02" name="프레젠테이션" showAsIcon="1" r:id="rId15" imgW="914400" imgH="771480" progId="PowerPoint.Show.12">
                  <p:embed/>
                </p:oleObj>
              </mc:Choice>
              <mc:Fallback>
                <p:oleObj name="프레젠테이션" showAsIcon="1" r:id="rId15" imgW="914400" imgH="77148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8047928" y="4400152"/>
                        <a:ext cx="539955" cy="455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개체 6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7829589"/>
              </p:ext>
            </p:extLst>
          </p:nvPr>
        </p:nvGraphicFramePr>
        <p:xfrm>
          <a:off x="8096855" y="6198324"/>
          <a:ext cx="589212" cy="4971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03" name="프레젠테이션" showAsIcon="1" r:id="rId18" imgW="914400" imgH="771480" progId="PowerPoint.Show.12">
                  <p:embed/>
                </p:oleObj>
              </mc:Choice>
              <mc:Fallback>
                <p:oleObj name="프레젠테이션" showAsIcon="1" r:id="rId18" imgW="914400" imgH="77148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8096855" y="6198324"/>
                        <a:ext cx="589212" cy="4971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387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Line 14"/>
          <p:cNvSpPr>
            <a:spLocks noChangeShapeType="1"/>
          </p:cNvSpPr>
          <p:nvPr/>
        </p:nvSpPr>
        <p:spPr bwMode="auto">
          <a:xfrm>
            <a:off x="0" y="412369"/>
            <a:ext cx="9906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5779" tIns="47889" rIns="95779" bIns="47889"/>
          <a:lstStyle/>
          <a:p>
            <a:endParaRPr lang="ko-KR" altLang="en-US" sz="1000" dirty="0"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44488" y="4005064"/>
            <a:ext cx="46903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2.</a:t>
            </a:r>
            <a:r>
              <a:rPr lang="ko-KR" altLang="en-US" sz="1200" b="1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정규 이벤트 모델</a:t>
            </a:r>
            <a:r>
              <a:rPr lang="en-US" altLang="ko-KR" sz="1200" b="1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 EDU/ DV </a:t>
            </a:r>
            <a:r>
              <a:rPr lang="ko-KR" altLang="en-US" sz="1200" b="1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진입조건 엑셀 자료 체크</a:t>
            </a:r>
            <a:r>
              <a:rPr lang="en-US" altLang="ko-KR" sz="1200" b="1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(</a:t>
            </a:r>
            <a:r>
              <a:rPr lang="ko-KR" altLang="en-US" sz="1200" b="1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연구소 작성</a:t>
            </a:r>
            <a:r>
              <a:rPr lang="en-US" altLang="ko-KR" sz="1200" b="1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) </a:t>
            </a:r>
            <a:endParaRPr lang="ko-KR" altLang="en-US" sz="1200" b="1" dirty="0">
              <a:solidFill>
                <a:srgbClr val="FF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25" name="Line 14"/>
          <p:cNvSpPr>
            <a:spLocks noChangeShapeType="1"/>
          </p:cNvSpPr>
          <p:nvPr/>
        </p:nvSpPr>
        <p:spPr bwMode="auto">
          <a:xfrm>
            <a:off x="-15552" y="6534869"/>
            <a:ext cx="9906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5779" tIns="47889" rIns="95779" bIns="47889"/>
          <a:lstStyle/>
          <a:p>
            <a:endParaRPr lang="ko-KR" altLang="en-US" sz="1000" dirty="0"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42368" y="5340841"/>
            <a:ext cx="2520280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붉은색 </a:t>
            </a:r>
            <a:r>
              <a:rPr lang="en-US" altLang="ko-KR" sz="20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</a:t>
            </a:r>
            <a:r>
              <a:rPr lang="ko-KR" altLang="en-US" sz="200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연구소  회신</a:t>
            </a:r>
            <a:endParaRPr lang="en-US" altLang="ko-KR" sz="2000" dirty="0" smtClean="0">
              <a:solidFill>
                <a:srgbClr val="FF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6716621"/>
              </p:ext>
            </p:extLst>
          </p:nvPr>
        </p:nvGraphicFramePr>
        <p:xfrm>
          <a:off x="2298552" y="4463268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56" name="워크시트" showAsIcon="1" r:id="rId4" imgW="914400" imgH="792360" progId="Excel.Sheet.12">
                  <p:embed/>
                </p:oleObj>
              </mc:Choice>
              <mc:Fallback>
                <p:oleObj name="워크시트" showAsIcon="1" r:id="rId4" imgW="914400" imgH="79236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98552" y="4463268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9335195"/>
              </p:ext>
            </p:extLst>
          </p:nvPr>
        </p:nvGraphicFramePr>
        <p:xfrm>
          <a:off x="3954736" y="4463267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57" name="워크시트" showAsIcon="1" r:id="rId7" imgW="914400" imgH="792360" progId="Excel.Sheet.12">
                  <p:embed/>
                </p:oleObj>
              </mc:Choice>
              <mc:Fallback>
                <p:oleObj name="워크시트" showAsIcon="1" r:id="rId7" imgW="914400" imgH="79236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954736" y="4463267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44488" y="775089"/>
            <a:ext cx="46903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1.</a:t>
            </a:r>
            <a:r>
              <a:rPr lang="ko-KR" altLang="en-US" sz="1200" b="1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정규 이벤트 모델</a:t>
            </a:r>
            <a:r>
              <a:rPr lang="en-US" altLang="ko-KR" sz="1200" b="1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 C_HW</a:t>
            </a:r>
            <a:r>
              <a:rPr lang="ko-KR" altLang="en-US" sz="1200" b="1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모델 </a:t>
            </a:r>
            <a:r>
              <a:rPr lang="en-US" altLang="ko-KR" sz="1200" b="1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EDU skip </a:t>
            </a:r>
            <a:r>
              <a:rPr lang="ko-KR" altLang="en-US" sz="1200" b="1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자료</a:t>
            </a:r>
            <a:r>
              <a:rPr lang="en-US" altLang="ko-KR" sz="1200" b="1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(</a:t>
            </a:r>
            <a:r>
              <a:rPr lang="ko-KR" altLang="en-US" sz="1200" b="1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연구소 작성</a:t>
            </a:r>
            <a:r>
              <a:rPr lang="en-US" altLang="ko-KR" sz="1200" b="1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) </a:t>
            </a:r>
            <a:endParaRPr lang="ko-KR" altLang="en-US" sz="1200" b="1" dirty="0">
              <a:solidFill>
                <a:srgbClr val="FF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2368" y="1206288"/>
            <a:ext cx="5362590" cy="22815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11550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246"/>
          <p:cNvSpPr txBox="1">
            <a:spLocks noChangeArrowheads="1"/>
          </p:cNvSpPr>
          <p:nvPr/>
        </p:nvSpPr>
        <p:spPr bwMode="auto">
          <a:xfrm>
            <a:off x="-4666" y="27046"/>
            <a:ext cx="4169822" cy="3120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5223" tIns="32614" rIns="65223" bIns="32614">
            <a:spAutoFit/>
          </a:bodyPr>
          <a:lstStyle/>
          <a:p>
            <a:pPr marL="243941" indent="-243941" defTabSz="653335"/>
            <a:r>
              <a:rPr lang="en-US" altLang="ko-KR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[</a:t>
            </a:r>
            <a:r>
              <a:rPr lang="ko-KR" altLang="en-US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회의록</a:t>
            </a:r>
            <a:r>
              <a:rPr lang="en-US" altLang="ko-KR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] HW </a:t>
            </a:r>
            <a:r>
              <a:rPr lang="ko-KR" altLang="en-US" sz="1600" b="1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인정시험 </a:t>
            </a:r>
            <a:r>
              <a:rPr lang="en-US" altLang="ko-KR" sz="1600" b="1" u="none" strike="noStrike" dirty="0" smtClean="0">
                <a:effectLst/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Start Meeting</a:t>
            </a:r>
            <a:endParaRPr lang="ko-KR" altLang="en-US" sz="1600" b="1" dirty="0">
              <a:solidFill>
                <a:srgbClr val="00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sp>
        <p:nvSpPr>
          <p:cNvPr id="13" name="Line 14"/>
          <p:cNvSpPr>
            <a:spLocks noChangeShapeType="1"/>
          </p:cNvSpPr>
          <p:nvPr/>
        </p:nvSpPr>
        <p:spPr bwMode="auto">
          <a:xfrm>
            <a:off x="0" y="412369"/>
            <a:ext cx="9906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5779" tIns="47889" rIns="95779" bIns="47889"/>
          <a:lstStyle/>
          <a:p>
            <a:endParaRPr lang="ko-KR" altLang="en-US" sz="1000" dirty="0"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graphicFrame>
        <p:nvGraphicFramePr>
          <p:cNvPr id="14" name="Group 246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2432052"/>
              </p:ext>
            </p:extLst>
          </p:nvPr>
        </p:nvGraphicFramePr>
        <p:xfrm>
          <a:off x="131711" y="1741466"/>
          <a:ext cx="9536345" cy="565200"/>
        </p:xfrm>
        <a:graphic>
          <a:graphicData uri="http://schemas.openxmlformats.org/drawingml/2006/table">
            <a:tbl>
              <a:tblPr/>
              <a:tblGrid>
                <a:gridCol w="1091045"/>
                <a:gridCol w="3849838"/>
                <a:gridCol w="1080120"/>
                <a:gridCol w="3515342"/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부서 </a:t>
                      </a: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성명</a:t>
                      </a: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부서 </a:t>
                      </a: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성명</a:t>
                      </a: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65405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개발 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개발품질보증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 </a:t>
                      </a: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65405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시작기술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C4 (</a:t>
                      </a:r>
                      <a:r>
                        <a:rPr kumimoji="1" lang="ko-KR" alt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기타</a:t>
                      </a: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)</a:t>
                      </a: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C4 </a:t>
                      </a:r>
                      <a:r>
                        <a:rPr kumimoji="1" lang="ko-KR" alt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담당자 기입 요</a:t>
                      </a: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(</a:t>
                      </a:r>
                      <a:r>
                        <a:rPr kumimoji="1" lang="ko-KR" alt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개발팀 기입</a:t>
                      </a: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)</a:t>
                      </a: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6" name="Group 67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1773620"/>
              </p:ext>
            </p:extLst>
          </p:nvPr>
        </p:nvGraphicFramePr>
        <p:xfrm>
          <a:off x="131711" y="2598008"/>
          <a:ext cx="9645825" cy="3835678"/>
        </p:xfrm>
        <a:graphic>
          <a:graphicData uri="http://schemas.openxmlformats.org/drawingml/2006/table">
            <a:tbl>
              <a:tblPr/>
              <a:tblGrid>
                <a:gridCol w="284785"/>
                <a:gridCol w="1224136"/>
                <a:gridCol w="360040"/>
                <a:gridCol w="4608512"/>
                <a:gridCol w="2232248"/>
                <a:gridCol w="936104"/>
              </a:tblGrid>
              <a:tr h="209609">
                <a:tc>
                  <a:txBody>
                    <a:bodyPr/>
                    <a:lstStyle/>
                    <a:p>
                      <a:pPr marL="0" marR="0" lvl="0" indent="0" algn="ctr" defTabSz="6842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  <a:sym typeface="Wingdings" pitchFamily="2" charset="2"/>
                        </a:rPr>
                        <a:t>NO</a:t>
                      </a:r>
                      <a:endParaRPr kumimoji="1" lang="ko-KR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  <a:sym typeface="Wingdings" pitchFamily="2" charset="2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42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  <a:sym typeface="Wingdings" pitchFamily="2" charset="2"/>
                        </a:rPr>
                        <a:t>항목</a:t>
                      </a: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6842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  <a:sym typeface="Wingdings" pitchFamily="2" charset="2"/>
                        </a:rPr>
                        <a:t>회의결과</a:t>
                      </a:r>
                    </a:p>
                  </a:txBody>
                  <a:tcPr marL="49743" marR="49743" marT="45917" marB="45917" anchor="ctr" anchorCtr="1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6842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  <a:sym typeface="Wingdings" pitchFamily="2" charset="2"/>
                      </a:endParaRPr>
                    </a:p>
                  </a:txBody>
                  <a:tcPr marL="49743" marR="49743" marT="45917" marB="45917" anchor="ctr" anchorCtr="1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40403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</a:t>
                      </a:r>
                      <a:endParaRPr lang="ko-KR" altLang="en-US" sz="10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필수</a:t>
                      </a:r>
                      <a:r>
                        <a:rPr lang="en-US" altLang="ko-KR" sz="100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100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문서 </a:t>
                      </a:r>
                      <a:endParaRPr lang="en-US" altLang="ko-KR" sz="10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ctr"/>
                      <a:r>
                        <a:rPr lang="ko-KR" altLang="en-US" sz="100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접수 현황</a:t>
                      </a: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4">
                  <a:txBody>
                    <a:bodyPr/>
                    <a:lstStyle/>
                    <a:p>
                      <a:r>
                        <a:rPr lang="en-US" altLang="ko-KR" sz="100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1.</a:t>
                      </a:r>
                      <a:r>
                        <a:rPr lang="ko-KR" altLang="en-US" sz="100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입수 대상 </a:t>
                      </a:r>
                      <a:r>
                        <a:rPr lang="en-US" altLang="ko-KR" sz="1000" baseline="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1000" baseline="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문서 </a:t>
                      </a:r>
                      <a:r>
                        <a:rPr lang="en-US" altLang="ko-KR" sz="1000" baseline="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: </a:t>
                      </a:r>
                      <a:r>
                        <a:rPr lang="en-US" altLang="ko-KR" sz="1000" baseline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??</a:t>
                      </a:r>
                      <a:r>
                        <a:rPr lang="ko-KR" altLang="en-US" sz="1000" baseline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건</a:t>
                      </a:r>
                      <a:r>
                        <a:rPr lang="en-US" altLang="ko-KR" sz="1000" baseline="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, </a:t>
                      </a:r>
                      <a:r>
                        <a:rPr lang="ko-KR" altLang="en-US" sz="1000" baseline="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접수 문서 </a:t>
                      </a:r>
                      <a:r>
                        <a:rPr lang="en-US" altLang="ko-KR" sz="1000" baseline="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: </a:t>
                      </a:r>
                      <a:r>
                        <a:rPr lang="en-US" altLang="ko-KR" sz="1000" baseline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??</a:t>
                      </a:r>
                      <a:r>
                        <a:rPr lang="ko-KR" altLang="en-US" sz="1000" baseline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건</a:t>
                      </a:r>
                      <a:r>
                        <a:rPr lang="en-US" altLang="ko-KR" sz="1000" baseline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en-US" altLang="ko-KR" sz="1000" baseline="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 </a:t>
                      </a:r>
                      <a:r>
                        <a:rPr lang="ko-KR" altLang="en-US" sz="1000" baseline="0" dirty="0" err="1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접수율</a:t>
                      </a:r>
                      <a:r>
                        <a:rPr lang="ko-KR" altLang="en-US" sz="1000" baseline="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en-US" altLang="ko-KR" sz="1000" baseline="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: </a:t>
                      </a:r>
                      <a:r>
                        <a:rPr lang="en-US" altLang="ko-KR" sz="1000" baseline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?? %</a:t>
                      </a:r>
                    </a:p>
                    <a:p>
                      <a:r>
                        <a:rPr lang="en-US" altLang="ko-KR" sz="1000" baseline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※”</a:t>
                      </a:r>
                      <a:r>
                        <a:rPr lang="ko-KR" altLang="en-US" sz="1000" baseline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프로세스 준수도</a:t>
                      </a:r>
                      <a:r>
                        <a:rPr lang="en-US" altLang="ko-KR" sz="1000" baseline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” </a:t>
                      </a:r>
                      <a:r>
                        <a:rPr lang="ko-KR" altLang="en-US" sz="1000" baseline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기준에  의한 입수 문서 건수 대비 </a:t>
                      </a:r>
                      <a:r>
                        <a:rPr lang="ko-KR" altLang="en-US" sz="1000" baseline="0" dirty="0" err="1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접수율</a:t>
                      </a:r>
                      <a:r>
                        <a:rPr lang="en-US" altLang="ko-KR" sz="1000" baseline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.</a:t>
                      </a:r>
                      <a:r>
                        <a:rPr lang="ko-KR" altLang="en-US" sz="1000" baseline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</a:t>
                      </a:r>
                      <a:r>
                        <a:rPr lang="en-US" altLang="ko-KR" sz="1000" baseline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</a:p>
                  </a:txBody>
                  <a:tcPr marL="49743" marR="49743" marT="45917" marB="45917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9609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</a:t>
                      </a:r>
                      <a:endParaRPr lang="ko-KR" altLang="en-US" sz="10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HW</a:t>
                      </a:r>
                      <a:r>
                        <a:rPr lang="ko-KR" altLang="en-US" sz="100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시험  일정</a:t>
                      </a:r>
                      <a:endParaRPr lang="en-US" altLang="ko-KR" sz="10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altLang="ko-KR" sz="1000" baseline="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1. </a:t>
                      </a:r>
                      <a:r>
                        <a:rPr lang="ko-KR" altLang="en-US" sz="1000" baseline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시험 </a:t>
                      </a:r>
                      <a:r>
                        <a:rPr lang="ko-KR" altLang="en-US" sz="1000" baseline="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시작</a:t>
                      </a:r>
                      <a:r>
                        <a:rPr lang="en-US" altLang="ko-KR" sz="1000" baseline="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  <a:r>
                        <a:rPr lang="ko-KR" altLang="en-US" sz="1000" baseline="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완료 일정 </a:t>
                      </a:r>
                      <a:r>
                        <a:rPr lang="en-US" altLang="ko-KR" sz="1000" baseline="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: </a:t>
                      </a:r>
                      <a:r>
                        <a:rPr lang="en-US" altLang="ko-KR" sz="1000" u="none" strike="noStrike" dirty="0" smtClean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7/7 ~8/30</a:t>
                      </a:r>
                      <a:r>
                        <a:rPr lang="en-US" altLang="ko-KR" sz="1000" u="none" strike="noStrike" baseline="0" dirty="0" smtClean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en-US" altLang="ko-KR" sz="1000" u="none" strike="noStrike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</a:t>
                      </a:r>
                      <a:r>
                        <a:rPr lang="en-US" altLang="ko-KR" sz="1000" u="none" strike="noStrike" baseline="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1000" u="none" strike="noStrike" baseline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시험 </a:t>
                      </a:r>
                      <a:r>
                        <a:rPr lang="ko-KR" altLang="en-US" sz="1000" u="none" strike="noStrike" baseline="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시료 수 </a:t>
                      </a:r>
                      <a:r>
                        <a:rPr lang="en-US" altLang="ko-KR" sz="1000" u="none" strike="noStrike" baseline="0" dirty="0" smtClean="0"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: </a:t>
                      </a:r>
                      <a:r>
                        <a:rPr lang="en-US" altLang="ko-KR" sz="1000" u="none" strike="noStrike" baseline="0" dirty="0" smtClean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30ea(</a:t>
                      </a:r>
                      <a:r>
                        <a:rPr lang="ko-KR" altLang="en-US" sz="1000" u="none" strike="noStrike" baseline="0" dirty="0" smtClean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상세항목 다음 </a:t>
                      </a:r>
                      <a:r>
                        <a:rPr lang="ko-KR" altLang="en-US" sz="1000" u="none" strike="noStrike" baseline="0" smtClean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참조</a:t>
                      </a:r>
                      <a:r>
                        <a:rPr lang="en-US" altLang="ko-KR" sz="1000" u="none" strike="noStrike" baseline="0" dirty="0" smtClean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 , </a:t>
                      </a:r>
                      <a:r>
                        <a:rPr lang="en-US" altLang="ko-KR" sz="1000" u="none" strike="noStrike" baseline="0" dirty="0" smtClean="0">
                          <a:solidFill>
                            <a:srgbClr val="FFC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DQMS Request NO(VCRDL-XXXX-XXXXX)</a:t>
                      </a:r>
                    </a:p>
                    <a:p>
                      <a:pPr marL="0" indent="0">
                        <a:buNone/>
                      </a:pPr>
                      <a:r>
                        <a:rPr lang="en-US" altLang="ko-KR" sz="100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2. </a:t>
                      </a:r>
                      <a:r>
                        <a:rPr lang="ko-KR" altLang="en-US" sz="1000" u="none" strike="noStrike" baseline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성적서 발행 </a:t>
                      </a:r>
                      <a:r>
                        <a:rPr lang="ko-KR" altLang="en-US" sz="100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일정</a:t>
                      </a:r>
                      <a:r>
                        <a:rPr lang="en-US" altLang="ko-KR" sz="100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: ??/??  ※ DQA </a:t>
                      </a:r>
                      <a:r>
                        <a:rPr lang="ko-KR" altLang="en-US" sz="100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기준 </a:t>
                      </a:r>
                      <a:r>
                        <a:rPr lang="en-US" altLang="ko-KR" sz="100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1000" u="none" strike="noStrike" baseline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시험 완료후 </a:t>
                      </a:r>
                      <a:r>
                        <a:rPr lang="en-US" altLang="ko-KR" sz="100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</a:t>
                      </a:r>
                      <a:r>
                        <a:rPr lang="ko-KR" altLang="en-US" sz="1000" u="none" strike="noStrike" baseline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주일 내 작성</a:t>
                      </a:r>
                      <a:r>
                        <a:rPr lang="en-US" altLang="ko-KR" sz="1000" u="none" strike="noStrike" baseline="0" dirty="0" smtClean="0">
                          <a:solidFill>
                            <a:sysClr val="windowText" lastClr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), 3. </a:t>
                      </a:r>
                      <a:r>
                        <a:rPr lang="ko-KR" altLang="en-US" sz="1000" u="none" strike="noStrike" baseline="0" smtClean="0">
                          <a:solidFill>
                            <a:sysClr val="windowText" lastClr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신뢰성 시험 항목 고객사 합의 여부 </a:t>
                      </a:r>
                      <a:r>
                        <a:rPr lang="en-US" altLang="ko-KR" sz="1000" u="none" strike="noStrike" baseline="0" dirty="0" smtClean="0">
                          <a:solidFill>
                            <a:sysClr val="windowText" lastClr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: O/X</a:t>
                      </a:r>
                      <a:endParaRPr lang="en-US" altLang="ko-KR" sz="1000" dirty="0" smtClean="0">
                        <a:solidFill>
                          <a:sysClr val="windowText" lastClr="00000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083">
                <a:tc rowSpan="4">
                  <a:txBody>
                    <a:bodyPr/>
                    <a:lstStyle/>
                    <a:p>
                      <a:pPr algn="ctr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</a:t>
                      </a:r>
                      <a:endParaRPr lang="ko-KR" altLang="en-US" sz="10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/>
                      <a:r>
                        <a:rPr lang="ko-KR" altLang="en-US" sz="8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변경점 </a:t>
                      </a:r>
                      <a:r>
                        <a:rPr lang="en-US" altLang="ko-KR" sz="8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Review.</a:t>
                      </a:r>
                    </a:p>
                    <a:p>
                      <a:pPr algn="l"/>
                      <a:endParaRPr lang="en-US" altLang="ko-KR" sz="8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l"/>
                      <a:r>
                        <a:rPr lang="ko-KR" altLang="en-US" sz="8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①</a:t>
                      </a:r>
                      <a:r>
                        <a:rPr lang="en-US" altLang="ko-KR" sz="8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”HW</a:t>
                      </a:r>
                      <a:r>
                        <a:rPr lang="ko-KR" altLang="en-US" sz="80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변경점 관리</a:t>
                      </a:r>
                      <a:endParaRPr lang="en-US" altLang="ko-KR" sz="8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l"/>
                      <a:r>
                        <a:rPr lang="en-US" altLang="ko-KR" sz="8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 Sheet”</a:t>
                      </a:r>
                      <a:r>
                        <a:rPr lang="ko-KR" altLang="en-US" sz="80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에 언급된 </a:t>
                      </a:r>
                      <a:endParaRPr lang="en-US" altLang="ko-KR" sz="8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l"/>
                      <a:r>
                        <a:rPr lang="en-US" altLang="ko-KR" sz="8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 </a:t>
                      </a:r>
                      <a:r>
                        <a:rPr lang="ko-KR" altLang="en-US" sz="80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변경점 기준으로 논의</a:t>
                      </a:r>
                      <a:r>
                        <a:rPr lang="en-US" altLang="ko-KR" sz="8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.</a:t>
                      </a:r>
                    </a:p>
                    <a:p>
                      <a:pPr algn="l"/>
                      <a:r>
                        <a:rPr lang="en-US" altLang="ko-KR" sz="8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  - </a:t>
                      </a:r>
                      <a:r>
                        <a:rPr lang="ko-KR" altLang="en-US" sz="80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이전 시험 대비</a:t>
                      </a:r>
                      <a:r>
                        <a:rPr lang="en-US" altLang="ko-KR" sz="8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.</a:t>
                      </a:r>
                    </a:p>
                    <a:p>
                      <a:pPr algn="l"/>
                      <a:r>
                        <a:rPr lang="ko-KR" altLang="en-US" sz="8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  </a:t>
                      </a:r>
                      <a:r>
                        <a:rPr lang="en-US" altLang="ko-KR" sz="8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 </a:t>
                      </a:r>
                      <a:r>
                        <a:rPr lang="ko-KR" altLang="en-US" sz="80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이전 </a:t>
                      </a:r>
                      <a:r>
                        <a:rPr lang="en-US" altLang="ko-KR" sz="8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EVENT </a:t>
                      </a:r>
                      <a:r>
                        <a:rPr lang="ko-KR" altLang="en-US" sz="80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대비</a:t>
                      </a:r>
                      <a:endParaRPr lang="en-US" altLang="ko-KR" sz="8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l"/>
                      <a:r>
                        <a:rPr lang="ko-KR" altLang="en-US" sz="8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②해당모델 인정시험</a:t>
                      </a:r>
                      <a:endParaRPr lang="en-US" altLang="ko-KR" sz="8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l"/>
                      <a:r>
                        <a:rPr lang="en-US" altLang="ko-KR" sz="8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 </a:t>
                      </a:r>
                      <a:r>
                        <a:rPr lang="ko-KR" altLang="en-US" sz="80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최초 의뢰시에는 </a:t>
                      </a:r>
                      <a:endParaRPr lang="en-US" altLang="ko-KR" sz="8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l"/>
                      <a:r>
                        <a:rPr lang="en-US" altLang="ko-KR" sz="8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“</a:t>
                      </a:r>
                      <a:r>
                        <a:rPr lang="ko-KR" altLang="en-US" sz="80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기준모델대비 변경점</a:t>
                      </a:r>
                      <a:r>
                        <a:rPr lang="en-US" altLang="ko-KR" sz="8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”</a:t>
                      </a:r>
                    </a:p>
                    <a:p>
                      <a:pPr algn="l"/>
                      <a:r>
                        <a:rPr lang="en-US" altLang="ko-KR" sz="8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 </a:t>
                      </a:r>
                      <a:r>
                        <a:rPr lang="ko-KR" altLang="en-US" sz="80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기준으로 논의</a:t>
                      </a:r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.</a:t>
                      </a: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ko-KR" alt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구분</a:t>
                      </a:r>
                      <a:endParaRPr kumimoji="1" lang="ko-KR" altLang="en-US" sz="10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ko-KR" alt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변경점</a:t>
                      </a:r>
                      <a:endParaRPr kumimoji="1" lang="ko-KR" altLang="en-US" sz="1000" b="1" i="0" u="none" strike="noStrike" kern="1200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49743" marR="49743" marT="45917" marB="45917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0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변경점 주요평가 시험</a:t>
                      </a:r>
                    </a:p>
                  </a:txBody>
                  <a:tcPr marL="49743" marR="49743" marT="45917" marB="45917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</a:pPr>
                      <a:r>
                        <a:rPr lang="ko-KR" altLang="en-US" sz="1000" b="0" kern="120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굴림"/>
                          <a:sym typeface="Wingdings" pitchFamily="2" charset="2"/>
                        </a:rPr>
                        <a:t>비고</a:t>
                      </a:r>
                      <a:endParaRPr lang="en-US" altLang="ko-KR" sz="1000" b="0" kern="1200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7733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회로</a:t>
                      </a: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1. Snubber cap. 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제거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(C3155 - 470pF)</a:t>
                      </a:r>
                    </a:p>
                    <a:p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2.</a:t>
                      </a:r>
                      <a:r>
                        <a:rPr lang="en-US" altLang="ko-KR" sz="1000" baseline="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1000" baseline="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정전기 방지 다이오드 추가</a:t>
                      </a:r>
                      <a:r>
                        <a:rPr lang="en-US" altLang="ko-KR" sz="1000" baseline="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(D3100)</a:t>
                      </a:r>
                      <a:endParaRPr lang="ko-KR" altLang="en-US" sz="1000" dirty="0" smtClean="0">
                        <a:solidFill>
                          <a:srgbClr val="FF000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개발팀 요청 시험 항목</a:t>
                      </a:r>
                    </a:p>
                  </a:txBody>
                  <a:tcPr marL="49743" marR="49743" marT="45917" marB="45917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91085">
                <a:tc vMerge="1">
                  <a:txBody>
                    <a:bodyPr/>
                    <a:lstStyle/>
                    <a:p>
                      <a:pPr algn="ctr"/>
                      <a:endParaRPr lang="ko-KR" altLang="en-US" sz="12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12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</a:t>
                      </a: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1. Front</a:t>
                      </a:r>
                      <a:r>
                        <a:rPr lang="en-US" altLang="ko-KR" sz="1000" baseline="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조립 불량 발생하여  </a:t>
                      </a:r>
                      <a:r>
                        <a:rPr lang="ko-KR" altLang="en-US" sz="1000" dirty="0" err="1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간섭부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1000" baseline="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1000" dirty="0" err="1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금형</a:t>
                      </a: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수정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.</a:t>
                      </a:r>
                      <a:endParaRPr lang="ko-KR" altLang="en-US" sz="1000" dirty="0" smtClean="0">
                        <a:solidFill>
                          <a:srgbClr val="FF000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 smtClean="0">
                        <a:solidFill>
                          <a:srgbClr val="FF000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</a:pPr>
                      <a:endParaRPr lang="en-US" altLang="ko-KR" sz="1000" b="0" kern="1200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48072">
                <a:tc vMerge="1">
                  <a:txBody>
                    <a:bodyPr/>
                    <a:lstStyle/>
                    <a:p>
                      <a:pPr algn="ctr"/>
                      <a:endParaRPr lang="ko-KR" altLang="en-US" sz="10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en-US" altLang="ko-KR" sz="8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SW</a:t>
                      </a:r>
                      <a:endParaRPr lang="ko-KR" altLang="en-US" sz="1000" dirty="0" smtClean="0">
                        <a:solidFill>
                          <a:srgbClr val="FF000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altLang="ko-KR" sz="100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※ </a:t>
                      </a:r>
                      <a:r>
                        <a:rPr lang="ko-KR" altLang="en-US" sz="100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하기 변경점 필수로</a:t>
                      </a:r>
                      <a:r>
                        <a:rPr lang="ko-KR" altLang="en-US" sz="1000" baseline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확인</a:t>
                      </a:r>
                      <a:endParaRPr lang="en-US" altLang="ko-KR" sz="1000" smtClean="0">
                        <a:solidFill>
                          <a:srgbClr val="FF000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marL="0" indent="0">
                        <a:buNone/>
                      </a:pPr>
                      <a:r>
                        <a:rPr lang="en-US" altLang="ko-KR" sz="100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1. eMMC(UFS)/Micom/CPU/DSP</a:t>
                      </a:r>
                      <a:r>
                        <a:rPr lang="en-US" altLang="ko-KR" sz="1000" baseline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1000" baseline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관련 </a:t>
                      </a:r>
                      <a:r>
                        <a:rPr lang="ko-KR" altLang="en-US" sz="100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변경점</a:t>
                      </a:r>
                      <a:r>
                        <a:rPr lang="ko-KR" altLang="en-US" sz="1000" baseline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en-US" altLang="ko-KR" sz="1000" baseline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1000" baseline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부팅</a:t>
                      </a:r>
                      <a:r>
                        <a:rPr lang="en-US" altLang="ko-KR" sz="1000" baseline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, </a:t>
                      </a:r>
                      <a:r>
                        <a:rPr lang="ko-KR" altLang="en-US" sz="1000" baseline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화면</a:t>
                      </a:r>
                      <a:r>
                        <a:rPr lang="en-US" altLang="ko-KR" sz="1000" baseline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  <a:r>
                        <a:rPr lang="ko-KR" altLang="en-US" sz="1000" baseline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사운드 미출력 중점 확인</a:t>
                      </a:r>
                      <a:r>
                        <a:rPr lang="en-US" altLang="ko-KR" sz="1000" baseline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</a:p>
                    <a:p>
                      <a:pPr marL="0" indent="0">
                        <a:buNone/>
                      </a:pPr>
                      <a:r>
                        <a:rPr lang="en-US" altLang="ko-KR" sz="1000" baseline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2. </a:t>
                      </a:r>
                      <a:r>
                        <a:rPr lang="ko-KR" altLang="en-US" sz="1000" baseline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사양변경</a:t>
                      </a:r>
                      <a:endParaRPr lang="en-US" altLang="ko-KR" sz="1000" baseline="0" smtClean="0">
                        <a:solidFill>
                          <a:srgbClr val="FF000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marL="0" indent="0">
                        <a:buNone/>
                      </a:pPr>
                      <a:r>
                        <a:rPr lang="en-US" altLang="ko-KR" sz="1000" baseline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3. HW </a:t>
                      </a:r>
                      <a:r>
                        <a:rPr lang="ko-KR" altLang="en-US" sz="1000" baseline="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이벤트 </a:t>
                      </a:r>
                      <a:r>
                        <a:rPr lang="ko-KR" altLang="en-US" sz="1000" baseline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중 발생한 </a:t>
                      </a:r>
                      <a:r>
                        <a:rPr lang="ko-KR" altLang="en-US" sz="1000" baseline="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이슈 개선사항 </a:t>
                      </a:r>
                      <a:endParaRPr lang="ko-KR" altLang="en-US" sz="1000" dirty="0" smtClean="0">
                        <a:solidFill>
                          <a:srgbClr val="FF000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000" dirty="0" smtClean="0">
                        <a:solidFill>
                          <a:srgbClr val="FF000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</a:pPr>
                      <a:endParaRPr lang="en-US" altLang="ko-KR" sz="1000" b="0" kern="1200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8031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</a:t>
                      </a:r>
                      <a:endParaRPr lang="ko-KR" altLang="en-US" sz="10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변경점 실물 확인 결과</a:t>
                      </a:r>
                      <a:endParaRPr lang="en-US" altLang="ko-KR" sz="10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r>
                        <a:rPr lang="ko-KR" altLang="en-US" sz="100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변경점</a:t>
                      </a:r>
                      <a:r>
                        <a:rPr lang="ko-KR" altLang="en-US" sz="1000" baseline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실제 적용 여부 확인 결과 기입</a:t>
                      </a:r>
                      <a:r>
                        <a:rPr lang="en-US" altLang="ko-KR" sz="1000" baseline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1000" baseline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및 변경점 최종 확인할 것</a:t>
                      </a:r>
                      <a:endParaRPr lang="ko-KR" altLang="en-US" sz="1000" dirty="0" smtClean="0">
                        <a:solidFill>
                          <a:srgbClr val="00B05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ko-KR" altLang="en-US" sz="1000" dirty="0" smtClean="0">
                        <a:solidFill>
                          <a:srgbClr val="FF000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 altLang="en-US" sz="1000" dirty="0" smtClean="0">
                        <a:solidFill>
                          <a:srgbClr val="FF000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</a:pPr>
                      <a:endParaRPr lang="en-US" altLang="ko-KR" sz="1000" b="0" kern="1200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-2168" y="454122"/>
            <a:ext cx="1080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1. </a:t>
            </a:r>
            <a:r>
              <a:rPr lang="ko-KR" altLang="en-US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기본 정보</a:t>
            </a:r>
            <a:endParaRPr lang="ko-KR" altLang="en-US" sz="1200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9604" y="1492139"/>
            <a:ext cx="12241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2</a:t>
            </a:r>
            <a:r>
              <a:rPr lang="en-US" altLang="ko-KR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. </a:t>
            </a:r>
            <a:r>
              <a:rPr lang="ko-KR" altLang="en-US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참석자 정보</a:t>
            </a:r>
            <a:endParaRPr lang="ko-KR" altLang="en-US" sz="1200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718" y="2342260"/>
            <a:ext cx="14878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3. </a:t>
            </a:r>
            <a:r>
              <a:rPr lang="ko-KR" altLang="en-US" sz="1200" b="1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점검</a:t>
            </a:r>
            <a:r>
              <a:rPr lang="en-US" altLang="ko-KR" sz="1200" b="1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/</a:t>
            </a:r>
            <a:r>
              <a:rPr lang="ko-KR" altLang="en-US" sz="1200" b="1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협의 </a:t>
            </a:r>
            <a:r>
              <a:rPr lang="ko-KR" altLang="en-US" sz="1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내용</a:t>
            </a:r>
            <a:endParaRPr lang="ko-KR" altLang="en-US" sz="1200" b="1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25" name="Line 14"/>
          <p:cNvSpPr>
            <a:spLocks noChangeShapeType="1"/>
          </p:cNvSpPr>
          <p:nvPr/>
        </p:nvSpPr>
        <p:spPr bwMode="auto">
          <a:xfrm>
            <a:off x="-15552" y="6534869"/>
            <a:ext cx="9906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5779" tIns="47889" rIns="95779" bIns="47889"/>
          <a:lstStyle/>
          <a:p>
            <a:endParaRPr lang="ko-KR" altLang="en-US" sz="1000" dirty="0"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-1839261" y="2258961"/>
            <a:ext cx="1998963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녹색 </a:t>
            </a:r>
            <a:r>
              <a:rPr lang="en-US" altLang="ko-KR" sz="2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 </a:t>
            </a:r>
            <a:r>
              <a:rPr lang="ko-KR" altLang="en-US" sz="200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en-US" altLang="ko-KR" sz="2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DQA</a:t>
            </a:r>
            <a:r>
              <a:rPr lang="ko-KR" altLang="en-US" sz="200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ko-KR" altLang="en-US" sz="2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작성</a:t>
            </a:r>
            <a:endParaRPr lang="en-US" altLang="ko-KR" sz="2000" dirty="0" smtClean="0">
              <a:solidFill>
                <a:srgbClr val="00B05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35114" y="6567155"/>
            <a:ext cx="960568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altLang="ko-KR" sz="1000" baseline="300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  <a:cs typeface="굴림"/>
                <a:sym typeface="Wingdings" pitchFamily="2" charset="2"/>
              </a:rPr>
              <a:t>*</a:t>
            </a:r>
            <a:r>
              <a:rPr lang="ko-KR" altLang="en-US" sz="1000" baseline="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시험 시작 조건 </a:t>
            </a:r>
            <a:r>
              <a:rPr lang="en-US" altLang="ko-KR" sz="1000" baseline="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 1) </a:t>
            </a:r>
            <a:r>
              <a:rPr lang="ko-KR" altLang="en-US" sz="1000" baseline="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준수도 점검 결과 </a:t>
            </a:r>
            <a:r>
              <a:rPr lang="en-US" altLang="ko-KR" sz="1000" baseline="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 100%, 2) </a:t>
            </a:r>
            <a:r>
              <a:rPr lang="ko-KR" altLang="en-US" sz="1000" baseline="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대책서 등록건수 </a:t>
            </a:r>
            <a:r>
              <a:rPr lang="en-US" altLang="ko-KR" sz="1000" baseline="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 100%</a:t>
            </a:r>
            <a:r>
              <a:rPr lang="en-US" altLang="ko-KR" sz="10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ko-KR" altLang="en-US" sz="10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→ </a:t>
            </a:r>
            <a:r>
              <a:rPr lang="ko-KR" altLang="en-US" sz="1000" baseline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두 </a:t>
            </a:r>
            <a:r>
              <a:rPr lang="ko-KR" altLang="en-US" sz="1000" baseline="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조건이  만족할 경우 </a:t>
            </a:r>
            <a:r>
              <a:rPr lang="ko-KR" altLang="en-US" sz="1000" baseline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시험  진행</a:t>
            </a:r>
            <a:r>
              <a:rPr lang="en-US" altLang="ko-KR" sz="1000" baseline="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endParaRPr lang="en-US" altLang="ko-KR" sz="10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673080" y="1764900"/>
            <a:ext cx="5220413" cy="10801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1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- PV </a:t>
            </a:r>
            <a:r>
              <a:rPr lang="ko-KR" altLang="en-US" sz="11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스타트미팅 시 시작기술 담당자 필참 </a:t>
            </a:r>
            <a:r>
              <a:rPr lang="en-US" altLang="ko-KR" sz="11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(DQMS </a:t>
            </a:r>
            <a:r>
              <a:rPr lang="ko-KR" altLang="en-US" sz="11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인정의뢰 시 시작기술 결재 라인 추가</a:t>
            </a:r>
            <a:r>
              <a:rPr lang="en-US" altLang="ko-KR" sz="11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)</a:t>
            </a:r>
            <a:endParaRPr lang="en-US" altLang="ko-KR" sz="11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r>
              <a:rPr lang="en-US" altLang="ko-KR" sz="11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- </a:t>
            </a:r>
            <a:r>
              <a:rPr lang="ko-KR" altLang="en-US" sz="11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회의록은 생산법인</a:t>
            </a:r>
            <a:r>
              <a:rPr lang="en-US" altLang="ko-KR" sz="11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11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시작기술</a:t>
            </a:r>
            <a:r>
              <a:rPr lang="en-US" altLang="ko-KR" sz="11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11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개발</a:t>
            </a:r>
            <a:r>
              <a:rPr lang="en-US" altLang="ko-KR" sz="11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11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출하품질</a:t>
            </a:r>
            <a:r>
              <a:rPr lang="en-US" altLang="ko-KR" sz="11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11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부품품질</a:t>
            </a:r>
            <a:r>
              <a:rPr lang="en-US" altLang="ko-KR" sz="11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ko-KR" altLang="en-US" sz="11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공유할 것</a:t>
            </a:r>
            <a:endParaRPr lang="en-US" altLang="ko-KR" sz="110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lvl="0" defTabSz="762000" fontAlgn="base" latinLnBrk="0">
              <a:spcBef>
                <a:spcPct val="20000"/>
              </a:spcBef>
              <a:spcAft>
                <a:spcPct val="0"/>
              </a:spcAft>
            </a:pPr>
            <a:r>
              <a:rPr kumimoji="1" lang="en-US" altLang="ko-KR" sz="11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- “</a:t>
            </a:r>
            <a:r>
              <a:rPr kumimoji="1" lang="ko-KR" altLang="en-US" sz="11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재현되지 않는 이슈는 전수 검사</a:t>
            </a:r>
            <a:r>
              <a:rPr kumimoji="1" lang="en-US" altLang="ko-KR" sz="11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“ </a:t>
            </a:r>
            <a:r>
              <a:rPr kumimoji="1" lang="ko-KR" altLang="en-US" sz="11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문구 추가</a:t>
            </a:r>
            <a:endParaRPr kumimoji="1" lang="en-US" altLang="ko-KR" sz="11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lvl="0" defTabSz="762000" fontAlgn="base" latinLnBrk="0">
              <a:spcBef>
                <a:spcPct val="20000"/>
              </a:spcBef>
              <a:spcAft>
                <a:spcPct val="0"/>
              </a:spcAft>
            </a:pPr>
            <a:r>
              <a:rPr kumimoji="1" lang="en-US" altLang="ko-KR" sz="11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- </a:t>
            </a:r>
            <a:r>
              <a:rPr kumimoji="1" lang="ko-KR" altLang="en-US" sz="1100" dirty="0" err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스타트</a:t>
            </a:r>
            <a:r>
              <a:rPr kumimoji="1" lang="ko-KR" altLang="en-US" sz="11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미팅 </a:t>
            </a:r>
            <a:r>
              <a:rPr kumimoji="1" lang="ko-KR" altLang="en-US" sz="110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시에 </a:t>
            </a:r>
            <a:r>
              <a:rPr kumimoji="1" lang="en-US" altLang="ko-KR" sz="11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Pre-FDR </a:t>
            </a:r>
            <a:r>
              <a:rPr kumimoji="1" lang="ko-KR" altLang="en-US" sz="11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일정 확인</a:t>
            </a:r>
          </a:p>
          <a:p>
            <a:r>
              <a:rPr lang="en-US" altLang="ko-KR" sz="1100" dirty="0" smtClean="0">
                <a:solidFill>
                  <a:schemeClr val="bg1"/>
                </a:solidFill>
                <a:effectLst/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- D</a:t>
            </a:r>
            <a:r>
              <a:rPr lang="ko-KR" altLang="en-US" sz="1100" dirty="0" smtClean="0">
                <a:solidFill>
                  <a:schemeClr val="bg1"/>
                </a:solidFill>
                <a:effectLst/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급 모델은 </a:t>
            </a:r>
            <a:r>
              <a:rPr lang="en-US" altLang="ko-KR" sz="1100" dirty="0" smtClean="0">
                <a:solidFill>
                  <a:schemeClr val="bg1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Base </a:t>
            </a:r>
            <a:r>
              <a:rPr lang="ko-KR" altLang="en-US" sz="1100" dirty="0" smtClean="0">
                <a:solidFill>
                  <a:schemeClr val="bg1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모델과 비교된 </a:t>
            </a:r>
            <a:r>
              <a:rPr lang="en-US" altLang="ko-KR" sz="1100" dirty="0" smtClean="0">
                <a:solidFill>
                  <a:schemeClr val="bg1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BOM</a:t>
            </a:r>
            <a:r>
              <a:rPr lang="ko-KR" altLang="en-US" sz="1100" dirty="0" smtClean="0">
                <a:solidFill>
                  <a:schemeClr val="bg1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연구소 자료 입수필요</a:t>
            </a:r>
            <a:endParaRPr lang="en-US" altLang="ko-KR" sz="1100" dirty="0">
              <a:solidFill>
                <a:schemeClr val="bg1"/>
              </a:solidFill>
              <a:effectLst/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graphicFrame>
        <p:nvGraphicFramePr>
          <p:cNvPr id="24" name="Group 246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7740793"/>
              </p:ext>
            </p:extLst>
          </p:nvPr>
        </p:nvGraphicFramePr>
        <p:xfrm>
          <a:off x="131711" y="692696"/>
          <a:ext cx="9660766" cy="753600"/>
        </p:xfrm>
        <a:graphic>
          <a:graphicData uri="http://schemas.openxmlformats.org/drawingml/2006/table">
            <a:tbl>
              <a:tblPr/>
              <a:tblGrid>
                <a:gridCol w="1076873"/>
                <a:gridCol w="824139"/>
                <a:gridCol w="472005"/>
                <a:gridCol w="478501"/>
                <a:gridCol w="457603"/>
                <a:gridCol w="492903"/>
                <a:gridCol w="1069027"/>
                <a:gridCol w="144016"/>
                <a:gridCol w="1008112"/>
                <a:gridCol w="1008112"/>
                <a:gridCol w="936104"/>
                <a:gridCol w="792088"/>
                <a:gridCol w="901283"/>
              </a:tblGrid>
              <a:tr h="72008"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회의 일시</a:t>
                      </a: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7"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000" b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21</a:t>
                      </a:r>
                      <a:r>
                        <a:rPr lang="ko-KR" altLang="en-US" sz="1000" b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년 </a:t>
                      </a:r>
                      <a:r>
                        <a:rPr lang="en-US" altLang="ko-KR" sz="1000" b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12</a:t>
                      </a:r>
                      <a:r>
                        <a:rPr lang="ko-KR" altLang="en-US" sz="1000" b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월 </a:t>
                      </a:r>
                      <a:r>
                        <a:rPr lang="en-US" altLang="ko-KR" sz="1000" b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9</a:t>
                      </a:r>
                      <a:r>
                        <a:rPr lang="ko-KR" altLang="en-US" sz="1000" b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일 </a:t>
                      </a:r>
                      <a:r>
                        <a:rPr lang="en-US" altLang="ko-KR" sz="1000" b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(15:00~17:00</a:t>
                      </a:r>
                      <a:r>
                        <a:rPr lang="ko-KR" altLang="en-US" sz="1000" b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시</a:t>
                      </a:r>
                      <a:r>
                        <a:rPr lang="en-US" altLang="ko-KR" sz="1000" b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) 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장소</a:t>
                      </a: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000" b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DQA 3</a:t>
                      </a:r>
                      <a:r>
                        <a:rPr lang="ko-KR" altLang="en-US" sz="1000" b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번 회의실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개발등급</a:t>
                      </a: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B_HW</a:t>
                      </a:r>
                      <a:endParaRPr lang="ko-KR" altLang="en-US" sz="1000" dirty="0">
                        <a:solidFill>
                          <a:srgbClr val="00B05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20013">
                <a:tc>
                  <a:txBody>
                    <a:bodyPr/>
                    <a:lstStyle/>
                    <a:p>
                      <a:pPr marL="0" marR="0" lvl="0" indent="0" algn="ctr" defTabSz="65405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모델명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DQMS </a:t>
                      </a:r>
                      <a:r>
                        <a:rPr kumimoji="1" lang="ko-KR" alt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의뢰 모델명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PMS</a:t>
                      </a:r>
                      <a:r>
                        <a:rPr lang="ko-KR" altLang="en-US" sz="100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명</a:t>
                      </a:r>
                      <a:endParaRPr lang="ko-KR" altLang="en-US" sz="1000" dirty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PMS</a:t>
                      </a:r>
                      <a:r>
                        <a:rPr lang="en-US" altLang="ko-KR" sz="1000" baseline="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1000" baseline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프로젝트명</a:t>
                      </a:r>
                      <a:endParaRPr lang="ko-KR" altLang="en-US" sz="1000" dirty="0">
                        <a:solidFill>
                          <a:srgbClr val="00B05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Event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rgbClr val="00B05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PV</a:t>
                      </a:r>
                      <a:endParaRPr lang="ko-KR" altLang="en-US" sz="1000" dirty="0">
                        <a:solidFill>
                          <a:srgbClr val="00B05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시험 차수 </a:t>
                      </a: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2</a:t>
                      </a: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차</a:t>
                      </a: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20013">
                <a:tc>
                  <a:txBody>
                    <a:bodyPr/>
                    <a:lstStyle/>
                    <a:p>
                      <a:pPr marL="0" marR="0" lvl="0" indent="0" algn="ctr" defTabSz="65405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적용 </a:t>
                      </a: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HW Ver.</a:t>
                      </a: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8"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Main Board : Rev1.2, Audio Board : Rev1.3 (</a:t>
                      </a:r>
                      <a:r>
                        <a:rPr kumimoji="1" lang="ko-KR" alt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엔지니어링모드 내 표시 되는 </a:t>
                      </a: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HW </a:t>
                      </a:r>
                      <a:r>
                        <a:rPr kumimoji="1" lang="ko-KR" alt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버전도 명기</a:t>
                      </a: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)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적용 </a:t>
                      </a: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SW Ver.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210.12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기구 </a:t>
                      </a: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Ver.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양산 </a:t>
                      </a:r>
                      <a:r>
                        <a:rPr kumimoji="1" lang="ko-KR" altLang="en-US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금형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20013">
                <a:tc>
                  <a:txBody>
                    <a:bodyPr/>
                    <a:lstStyle/>
                    <a:p>
                      <a:pPr marL="0" marR="0" lvl="0" indent="0" algn="ctr" defTabSz="65405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전체 </a:t>
                      </a: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P/L</a:t>
                      </a: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xxx </a:t>
                      </a: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책임</a:t>
                      </a: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차종</a:t>
                      </a: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 P/L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xxx </a:t>
                      </a: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책임</a:t>
                      </a: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HW P/L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xxx </a:t>
                      </a: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책임</a:t>
                      </a: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SW P/L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</a:endParaRP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xxx </a:t>
                      </a: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책임</a:t>
                      </a: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기구 </a:t>
                      </a: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05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Xxx </a:t>
                      </a: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</a:rPr>
                        <a:t>책임</a:t>
                      </a:r>
                    </a:p>
                  </a:txBody>
                  <a:tcPr marL="35515" marR="35515" marT="18000" marB="18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-2103784" y="1248619"/>
            <a:ext cx="2520280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붉은색 </a:t>
            </a:r>
            <a:r>
              <a:rPr lang="en-US" altLang="ko-KR" sz="20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</a:t>
            </a:r>
            <a:r>
              <a:rPr lang="ko-KR" altLang="en-US" sz="20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ko-KR" altLang="en-US" sz="200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연구소 회신</a:t>
            </a:r>
            <a:endParaRPr lang="en-US" altLang="ko-KR" sz="2000" dirty="0" smtClean="0">
              <a:solidFill>
                <a:srgbClr val="FF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1058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46"/>
          <p:cNvSpPr txBox="1">
            <a:spLocks noChangeArrowheads="1"/>
          </p:cNvSpPr>
          <p:nvPr/>
        </p:nvSpPr>
        <p:spPr bwMode="auto">
          <a:xfrm>
            <a:off x="-4666" y="27046"/>
            <a:ext cx="4169822" cy="3120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5223" tIns="32614" rIns="65223" bIns="32614">
            <a:spAutoFit/>
          </a:bodyPr>
          <a:lstStyle/>
          <a:p>
            <a:pPr marL="243941" indent="-243941" defTabSz="653335"/>
            <a:r>
              <a:rPr lang="en-US" altLang="ko-KR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[</a:t>
            </a:r>
            <a:r>
              <a:rPr lang="ko-KR" altLang="en-US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회의록</a:t>
            </a:r>
            <a:r>
              <a:rPr lang="en-US" altLang="ko-KR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] HW </a:t>
            </a:r>
            <a:r>
              <a:rPr lang="ko-KR" altLang="en-US" sz="1600" b="1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인정시험 </a:t>
            </a:r>
            <a:r>
              <a:rPr lang="en-US" altLang="ko-KR" sz="1600" b="1" u="none" strike="noStrike" dirty="0" smtClean="0">
                <a:effectLst/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Start Meeting</a:t>
            </a:r>
            <a:endParaRPr lang="ko-KR" altLang="en-US" sz="1600" b="1" dirty="0">
              <a:solidFill>
                <a:srgbClr val="00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sp>
        <p:nvSpPr>
          <p:cNvPr id="3" name="Line 14"/>
          <p:cNvSpPr>
            <a:spLocks noChangeShapeType="1"/>
          </p:cNvSpPr>
          <p:nvPr/>
        </p:nvSpPr>
        <p:spPr bwMode="auto">
          <a:xfrm>
            <a:off x="0" y="412369"/>
            <a:ext cx="9906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5779" tIns="47889" rIns="95779" bIns="47889"/>
          <a:lstStyle/>
          <a:p>
            <a:endParaRPr lang="ko-KR" altLang="en-US" sz="1000" dirty="0"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sp>
        <p:nvSpPr>
          <p:cNvPr id="6" name="Line 14"/>
          <p:cNvSpPr>
            <a:spLocks noChangeShapeType="1"/>
          </p:cNvSpPr>
          <p:nvPr/>
        </p:nvSpPr>
        <p:spPr bwMode="auto">
          <a:xfrm>
            <a:off x="-15552" y="6534869"/>
            <a:ext cx="9906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5779" tIns="47889" rIns="95779" bIns="47889"/>
          <a:lstStyle/>
          <a:p>
            <a:endParaRPr lang="ko-KR" altLang="en-US" sz="1000" dirty="0"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graphicFrame>
        <p:nvGraphicFramePr>
          <p:cNvPr id="8" name="Group 67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6680135"/>
              </p:ext>
            </p:extLst>
          </p:nvPr>
        </p:nvGraphicFramePr>
        <p:xfrm>
          <a:off x="131711" y="712348"/>
          <a:ext cx="9621889" cy="3339172"/>
        </p:xfrm>
        <a:graphic>
          <a:graphicData uri="http://schemas.openxmlformats.org/drawingml/2006/table">
            <a:tbl>
              <a:tblPr/>
              <a:tblGrid>
                <a:gridCol w="356793"/>
                <a:gridCol w="1008112"/>
                <a:gridCol w="6984776"/>
                <a:gridCol w="576064"/>
                <a:gridCol w="696144"/>
              </a:tblGrid>
              <a:tr h="135137">
                <a:tc>
                  <a:txBody>
                    <a:bodyPr/>
                    <a:lstStyle/>
                    <a:p>
                      <a:pPr marL="0" marR="0" lvl="0" indent="0" algn="ctr" defTabSz="6842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  <a:sym typeface="Wingdings" pitchFamily="2" charset="2"/>
                        </a:rPr>
                        <a:t>NO</a:t>
                      </a:r>
                      <a:endParaRPr kumimoji="1" lang="ko-KR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  <a:sym typeface="Wingdings" pitchFamily="2" charset="2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42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  <a:sym typeface="Wingdings" pitchFamily="2" charset="2"/>
                        </a:rPr>
                        <a:t>항목</a:t>
                      </a: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42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  <a:sym typeface="Wingdings" pitchFamily="2" charset="2"/>
                        </a:rPr>
                        <a:t>회의결과</a:t>
                      </a:r>
                    </a:p>
                  </a:txBody>
                  <a:tcPr marL="49743" marR="49743" marT="45917" marB="45917" anchor="ctr" anchorCtr="1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42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  <a:sym typeface="Wingdings" pitchFamily="2" charset="2"/>
                        </a:rPr>
                        <a:t>Owner</a:t>
                      </a:r>
                      <a:endParaRPr kumimoji="1" lang="ko-KR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  <a:sym typeface="Wingdings" pitchFamily="2" charset="2"/>
                      </a:endParaRPr>
                    </a:p>
                  </a:txBody>
                  <a:tcPr marL="49743" marR="49743" marT="45917" marB="45917" anchor="ctr" anchorCtr="1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42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  <a:sym typeface="Wingdings" pitchFamily="2" charset="2"/>
                        </a:rPr>
                        <a:t>비고</a:t>
                      </a:r>
                    </a:p>
                  </a:txBody>
                  <a:tcPr marL="49743" marR="49743" marT="45917" marB="45917" anchor="ctr" anchorCtr="1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</a:tr>
              <a:tr h="326458">
                <a:tc rowSpan="9">
                  <a:txBody>
                    <a:bodyPr/>
                    <a:lstStyle/>
                    <a:p>
                      <a:pPr algn="ctr"/>
                      <a:r>
                        <a:rPr lang="en-US" altLang="ko-KR" sz="100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4</a:t>
                      </a:r>
                      <a:endParaRPr lang="ko-KR" altLang="en-US" sz="10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9">
                  <a:txBody>
                    <a:bodyPr/>
                    <a:lstStyle/>
                    <a:p>
                      <a:pPr algn="ctr"/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요청사항</a:t>
                      </a:r>
                      <a:endParaRPr lang="en-US" altLang="ko-KR" sz="10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680">
                <a:tc vMerge="1">
                  <a:txBody>
                    <a:bodyPr/>
                    <a:lstStyle/>
                    <a:p>
                      <a:pPr algn="ctr"/>
                      <a:endParaRPr lang="ko-KR" altLang="en-US" sz="10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altLang="ko-KR" sz="10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680">
                <a:tc vMerge="1">
                  <a:txBody>
                    <a:bodyPr/>
                    <a:lstStyle/>
                    <a:p>
                      <a:pPr algn="ctr"/>
                      <a:endParaRPr lang="ko-KR" altLang="en-US" sz="10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altLang="ko-KR" sz="10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680">
                <a:tc vMerge="1">
                  <a:txBody>
                    <a:bodyPr/>
                    <a:lstStyle/>
                    <a:p>
                      <a:pPr algn="ctr"/>
                      <a:endParaRPr lang="ko-KR" altLang="en-US" sz="10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altLang="ko-KR" sz="10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680">
                <a:tc vMerge="1">
                  <a:txBody>
                    <a:bodyPr/>
                    <a:lstStyle/>
                    <a:p>
                      <a:pPr algn="ctr"/>
                      <a:endParaRPr lang="ko-KR" altLang="en-US" sz="10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altLang="ko-KR" sz="10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6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6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680">
                <a:tc vMerge="1">
                  <a:txBody>
                    <a:bodyPr/>
                    <a:lstStyle/>
                    <a:p>
                      <a:pPr algn="ctr"/>
                      <a:endParaRPr lang="ko-KR" altLang="en-US" sz="10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altLang="ko-KR" sz="10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680">
                <a:tc vMerge="1">
                  <a:txBody>
                    <a:bodyPr/>
                    <a:lstStyle/>
                    <a:p>
                      <a:pPr algn="ctr"/>
                      <a:endParaRPr lang="ko-KR" altLang="en-US" sz="10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altLang="ko-KR" sz="10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68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R" sz="100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5</a:t>
                      </a:r>
                      <a:endParaRPr lang="ko-KR" altLang="en-US" sz="10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기타</a:t>
                      </a:r>
                      <a:endParaRPr lang="en-US" altLang="ko-KR" sz="10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ctr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1)</a:t>
                      </a:r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이전 회의 진행</a:t>
                      </a:r>
                      <a:endParaRPr lang="en-US" altLang="ko-KR" sz="10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ctr"/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사항</a:t>
                      </a:r>
                      <a:endParaRPr lang="en-US" altLang="ko-KR" sz="10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680">
                <a:tc vMerge="1">
                  <a:txBody>
                    <a:bodyPr/>
                    <a:lstStyle/>
                    <a:p>
                      <a:pPr algn="ctr"/>
                      <a:endParaRPr lang="ko-KR" altLang="en-US" sz="10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altLang="ko-KR" sz="10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1680">
                <a:tc vMerge="1">
                  <a:txBody>
                    <a:bodyPr/>
                    <a:lstStyle/>
                    <a:p>
                      <a:pPr algn="ctr"/>
                      <a:endParaRPr lang="ko-KR" altLang="en-US" sz="10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altLang="ko-KR" sz="1000" dirty="0" smtClean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</a:pP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6456" y="426742"/>
            <a:ext cx="17281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3</a:t>
            </a:r>
            <a:r>
              <a:rPr lang="en-US" altLang="ko-KR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. </a:t>
            </a:r>
            <a:r>
              <a:rPr lang="ko-KR" altLang="en-US" sz="1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점검</a:t>
            </a:r>
            <a:r>
              <a:rPr lang="en-US" altLang="ko-KR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/</a:t>
            </a:r>
            <a:r>
              <a:rPr lang="ko-KR" altLang="en-US" sz="1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협의 내용</a:t>
            </a:r>
            <a:endParaRPr lang="ko-KR" altLang="en-US" sz="1200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455" y="4095607"/>
            <a:ext cx="44227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4. Debug </a:t>
            </a:r>
            <a:r>
              <a:rPr lang="ko-KR" altLang="en-US" sz="1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회로 옵션 확인</a:t>
            </a:r>
            <a:endParaRPr lang="ko-KR" altLang="en-US" sz="1200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3348616"/>
              </p:ext>
            </p:extLst>
          </p:nvPr>
        </p:nvGraphicFramePr>
        <p:xfrm>
          <a:off x="137336" y="4367789"/>
          <a:ext cx="9631967" cy="1108234"/>
        </p:xfrm>
        <a:graphic>
          <a:graphicData uri="http://schemas.openxmlformats.org/drawingml/2006/table">
            <a:tbl>
              <a:tblPr/>
              <a:tblGrid>
                <a:gridCol w="2160000"/>
                <a:gridCol w="2880000"/>
                <a:gridCol w="585167"/>
                <a:gridCol w="3312000"/>
                <a:gridCol w="694800"/>
              </a:tblGrid>
              <a:tr h="135137">
                <a:tc>
                  <a:txBody>
                    <a:bodyPr/>
                    <a:lstStyle/>
                    <a:p>
                      <a:pPr marL="0" marR="0" lvl="0" indent="0" algn="ctr" defTabSz="6842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  <a:sym typeface="Wingdings" pitchFamily="2" charset="2"/>
                        </a:rPr>
                        <a:t>항목</a:t>
                      </a:r>
                    </a:p>
                  </a:txBody>
                  <a:tcPr marL="49743" marR="49743" marT="45917" marB="45917" anchor="ctr" anchorCtr="1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42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  <a:sym typeface="Wingdings" pitchFamily="2" charset="2"/>
                        </a:rPr>
                        <a:t>내용</a:t>
                      </a:r>
                    </a:p>
                  </a:txBody>
                  <a:tcPr marL="49743" marR="49743" marT="45917" marB="45917" anchor="ctr" anchorCtr="1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42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  <a:sym typeface="Wingdings" pitchFamily="2" charset="2"/>
                        </a:rPr>
                        <a:t>Owner</a:t>
                      </a:r>
                      <a:endParaRPr kumimoji="1" lang="ko-KR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  <a:sym typeface="Wingdings" pitchFamily="2" charset="2"/>
                      </a:endParaRPr>
                    </a:p>
                  </a:txBody>
                  <a:tcPr marL="49743" marR="49743" marT="45917" marB="45917" anchor="ctr" anchorCtr="1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42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  <a:sym typeface="Wingdings" pitchFamily="2" charset="2"/>
                        </a:rPr>
                        <a:t>확인 결과</a:t>
                      </a:r>
                    </a:p>
                  </a:txBody>
                  <a:tcPr marL="49743" marR="49743" marT="45917" marB="45917" anchor="ctr" anchorCtr="1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42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  <a:sym typeface="Wingdings" pitchFamily="2" charset="2"/>
                        </a:rPr>
                        <a:t>비고</a:t>
                      </a:r>
                    </a:p>
                  </a:txBody>
                  <a:tcPr marL="49743" marR="49743" marT="45917" marB="45917" anchor="ctr" anchorCtr="1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Debug 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회로 옵션 실장 유</a:t>
                      </a:r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무</a:t>
                      </a:r>
                      <a:endParaRPr lang="en-US" altLang="ko-KR" sz="10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인정의뢰 세트 실장 및 양산 </a:t>
                      </a:r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BOM</a:t>
                      </a:r>
                      <a:r>
                        <a:rPr lang="en-US" altLang="ko-KR" sz="10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1000" baseline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적용 현황 기입</a:t>
                      </a:r>
                      <a:endParaRPr lang="en-US" altLang="ko-KR" sz="10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굴림"/>
                          <a:sym typeface="Wingdings" pitchFamily="2" charset="2"/>
                        </a:rPr>
                        <a:t>개발</a:t>
                      </a: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</a:pPr>
                      <a:endParaRPr lang="en-US" altLang="ko-KR" sz="1000" b="0" kern="1200" dirty="0" smtClean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</a:pPr>
                      <a:endParaRPr lang="en-US" altLang="ko-KR" sz="1000" b="0" kern="1200" dirty="0" smtClean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Debug</a:t>
                      </a:r>
                      <a:r>
                        <a:rPr lang="en-US" altLang="ko-KR" sz="10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1000" baseline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회로 옵션 삭제 계획</a:t>
                      </a:r>
                      <a:endParaRPr lang="ko-KR" altLang="en-US" sz="10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삭제 일정 및 삭제 부품 리스트 기입</a:t>
                      </a: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굴림"/>
                          <a:sym typeface="Wingdings" pitchFamily="2" charset="2"/>
                        </a:rPr>
                        <a:t>개발</a:t>
                      </a: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altLang="ko-KR" sz="1000" b="0" kern="1200" dirty="0" smtClean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altLang="ko-KR" sz="1000" b="0" kern="1200" dirty="0" smtClean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Debug </a:t>
                      </a:r>
                      <a:r>
                        <a:rPr lang="ko-KR" altLang="en-US" sz="1000" b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회로 옵션 삭제 검증계획</a:t>
                      </a:r>
                      <a:endParaRPr lang="ko-KR" altLang="en-US" sz="1000" b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 삭제 검증 일정 및 시험항목 기입</a:t>
                      </a: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굴림"/>
                          <a:sym typeface="Wingdings" pitchFamily="2" charset="2"/>
                        </a:rPr>
                        <a:t>DQA</a:t>
                      </a: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altLang="ko-KR" sz="1000" b="0" kern="1200" dirty="0" smtClean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endParaRPr lang="en-US" altLang="ko-KR" sz="1000" b="0" kern="1200" dirty="0" smtClean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56455" y="5556728"/>
            <a:ext cx="58326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5</a:t>
            </a:r>
            <a:r>
              <a:rPr lang="en-US" altLang="ko-KR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. </a:t>
            </a:r>
            <a:r>
              <a:rPr lang="ko-KR" altLang="en-US" sz="1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변경점에 대한 </a:t>
            </a:r>
            <a:r>
              <a:rPr lang="en-US" altLang="ko-KR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ECO </a:t>
            </a:r>
            <a:r>
              <a:rPr lang="ko-KR" altLang="en-US" sz="1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진행 시 결재 라인에 </a:t>
            </a:r>
            <a:r>
              <a:rPr lang="en-US" altLang="ko-KR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SW DQA </a:t>
            </a:r>
            <a:r>
              <a:rPr lang="ko-KR" altLang="en-US" sz="1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담당자 포함 여부 확인 </a:t>
            </a:r>
            <a:r>
              <a:rPr lang="en-US" altLang="ko-KR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(4M </a:t>
            </a:r>
            <a:r>
              <a:rPr lang="ko-KR" altLang="en-US" sz="1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진행 시</a:t>
            </a:r>
            <a:r>
              <a:rPr lang="en-US" altLang="ko-KR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)</a:t>
            </a:r>
            <a:endParaRPr lang="ko-KR" altLang="en-US" sz="1200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1289958"/>
              </p:ext>
            </p:extLst>
          </p:nvPr>
        </p:nvGraphicFramePr>
        <p:xfrm>
          <a:off x="131711" y="5818556"/>
          <a:ext cx="9655903" cy="640868"/>
        </p:xfrm>
        <a:graphic>
          <a:graphicData uri="http://schemas.openxmlformats.org/drawingml/2006/table">
            <a:tbl>
              <a:tblPr/>
              <a:tblGrid>
                <a:gridCol w="2815143"/>
                <a:gridCol w="1286066"/>
                <a:gridCol w="1800200"/>
                <a:gridCol w="3754494"/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6842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  <a:sym typeface="Wingdings" pitchFamily="2" charset="2"/>
                        </a:rPr>
                        <a:t>협의 내용</a:t>
                      </a:r>
                    </a:p>
                  </a:txBody>
                  <a:tcPr marL="49743" marR="49743" marT="45917" marB="45917" anchor="ctr" anchorCtr="1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42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  <a:sym typeface="Wingdings" pitchFamily="2" charset="2"/>
                        </a:rPr>
                        <a:t>협의 결과</a:t>
                      </a:r>
                    </a:p>
                  </a:txBody>
                  <a:tcPr marL="49743" marR="49743" marT="45917" marB="45917" anchor="ctr" anchorCtr="1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42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  <a:sym typeface="Wingdings" pitchFamily="2" charset="2"/>
                        </a:rPr>
                        <a:t>SW DQA </a:t>
                      </a:r>
                      <a:r>
                        <a:rPr kumimoji="1" lang="ko-KR" altLang="en-US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  <a:sym typeface="Wingdings" pitchFamily="2" charset="2"/>
                        </a:rPr>
                        <a:t>담당자</a:t>
                      </a:r>
                      <a:endParaRPr kumimoji="1" lang="ko-KR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Arial" pitchFamily="34" charset="0"/>
                        <a:sym typeface="Wingdings" pitchFamily="2" charset="2"/>
                      </a:endParaRPr>
                    </a:p>
                  </a:txBody>
                  <a:tcPr marL="49743" marR="49743" marT="45917" marB="45917" anchor="ctr" anchorCtr="1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42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Arial" pitchFamily="34" charset="0"/>
                          <a:sym typeface="Wingdings" pitchFamily="2" charset="2"/>
                        </a:rPr>
                        <a:t>비고</a:t>
                      </a:r>
                    </a:p>
                  </a:txBody>
                  <a:tcPr marL="49743" marR="49743" marT="45917" marB="45917" anchor="ctr" anchorCtr="1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ECO 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결재 라인 </a:t>
                      </a:r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SW</a:t>
                      </a:r>
                      <a:r>
                        <a:rPr lang="en-US" altLang="ko-KR" sz="10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DQA </a:t>
                      </a:r>
                      <a:r>
                        <a:rPr lang="ko-KR" altLang="en-US" sz="1000" baseline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담당자 포함 여부 </a:t>
                      </a:r>
                      <a:endParaRPr lang="en-US" altLang="ko-KR" sz="100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포함 </a:t>
                      </a:r>
                      <a:r>
                        <a:rPr lang="en-US" altLang="ko-KR" sz="1000" dirty="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 </a:t>
                      </a:r>
                      <a:r>
                        <a:rPr lang="ko-KR" altLang="en-US" sz="1000" smtClean="0">
                          <a:solidFill>
                            <a:srgbClr val="FF00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미포함</a:t>
                      </a:r>
                      <a:endParaRPr lang="en-US" altLang="ko-KR" sz="1000" dirty="0" smtClean="0">
                        <a:solidFill>
                          <a:srgbClr val="FF000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굴림"/>
                          <a:sym typeface="Wingdings" pitchFamily="2" charset="2"/>
                        </a:rPr>
                        <a:t>xxx </a:t>
                      </a:r>
                      <a:r>
                        <a:rPr lang="ko-KR" altLang="en-US" sz="1000" b="0" kern="120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굴림"/>
                          <a:sym typeface="Wingdings" pitchFamily="2" charset="2"/>
                        </a:rPr>
                        <a:t>선임</a:t>
                      </a: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</a:pPr>
                      <a:r>
                        <a:rPr lang="ko-KR" altLang="en-US" sz="1000" b="0" kern="120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굴림"/>
                          <a:sym typeface="Wingdings" pitchFamily="2" charset="2"/>
                        </a:rPr>
                        <a:t>협의 결과 </a:t>
                      </a:r>
                      <a:r>
                        <a:rPr lang="en-US" altLang="ko-KR" sz="1000" b="0" kern="120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굴림"/>
                          <a:sym typeface="Wingdings" pitchFamily="2" charset="2"/>
                        </a:rPr>
                        <a:t>‘</a:t>
                      </a:r>
                      <a:r>
                        <a:rPr lang="ko-KR" altLang="en-US" sz="1000" b="0" kern="120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굴림"/>
                          <a:sym typeface="Wingdings" pitchFamily="2" charset="2"/>
                        </a:rPr>
                        <a:t>포함</a:t>
                      </a:r>
                      <a:r>
                        <a:rPr lang="en-US" altLang="ko-KR" sz="1000" b="0" kern="120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굴림"/>
                          <a:sym typeface="Wingdings" pitchFamily="2" charset="2"/>
                        </a:rPr>
                        <a:t>’</a:t>
                      </a:r>
                      <a:r>
                        <a:rPr lang="ko-KR" altLang="en-US" sz="1000" b="0" kern="120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굴림"/>
                          <a:sym typeface="Wingdings" pitchFamily="2" charset="2"/>
                        </a:rPr>
                        <a:t>일 경우</a:t>
                      </a:r>
                      <a:r>
                        <a:rPr lang="ko-KR" altLang="en-US" sz="1000" b="0" kern="1200" baseline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굴림"/>
                          <a:sym typeface="Wingdings" pitchFamily="2" charset="2"/>
                        </a:rPr>
                        <a:t> </a:t>
                      </a:r>
                      <a:r>
                        <a:rPr lang="en-US" altLang="ko-KR" sz="1000" b="0" kern="120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굴림"/>
                          <a:sym typeface="Wingdings" pitchFamily="2" charset="2"/>
                        </a:rPr>
                        <a:t>ECO</a:t>
                      </a:r>
                      <a:r>
                        <a:rPr lang="en-US" altLang="ko-KR" sz="1000" b="0" kern="1200" baseline="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굴림"/>
                          <a:sym typeface="Wingdings" pitchFamily="2" charset="2"/>
                        </a:rPr>
                        <a:t> </a:t>
                      </a:r>
                      <a:r>
                        <a:rPr lang="ko-KR" altLang="en-US" sz="1000" b="0" kern="1200" baseline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굴림"/>
                          <a:sym typeface="Wingdings" pitchFamily="2" charset="2"/>
                        </a:rPr>
                        <a:t>진행 시</a:t>
                      </a:r>
                      <a:endParaRPr lang="en-US" altLang="ko-KR" sz="1000" b="0" kern="1200" baseline="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  <a:p>
                      <a:pPr marL="0" marR="0" lvl="0" indent="0" algn="ctr" defTabSz="1221821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</a:pPr>
                      <a:r>
                        <a:rPr lang="ko-KR" altLang="en-US" sz="1000" b="0" kern="1200" baseline="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굴림"/>
                          <a:sym typeface="Wingdings" pitchFamily="2" charset="2"/>
                        </a:rPr>
                        <a:t>결재 라인에 </a:t>
                      </a:r>
                      <a:r>
                        <a:rPr lang="en-US" altLang="ko-KR" sz="1000" b="0" kern="1200" baseline="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굴림"/>
                          <a:sym typeface="Wingdings" pitchFamily="2" charset="2"/>
                        </a:rPr>
                        <a:t>SW DQA </a:t>
                      </a:r>
                      <a:r>
                        <a:rPr lang="ko-KR" altLang="en-US" sz="1000" b="0" kern="1200" baseline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굴림"/>
                          <a:sym typeface="Wingdings" pitchFamily="2" charset="2"/>
                        </a:rPr>
                        <a:t>담당자 반드시 포함할 것 </a:t>
                      </a:r>
                      <a:endParaRPr lang="en-US" altLang="ko-KR" sz="1000" b="0" kern="120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굴림"/>
                        <a:sym typeface="Wingdings" pitchFamily="2" charset="2"/>
                      </a:endParaRPr>
                    </a:p>
                  </a:txBody>
                  <a:tcPr marL="49743" marR="49743" marT="45917" marB="4591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0756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46"/>
          <p:cNvSpPr txBox="1">
            <a:spLocks noChangeArrowheads="1"/>
          </p:cNvSpPr>
          <p:nvPr/>
        </p:nvSpPr>
        <p:spPr bwMode="auto">
          <a:xfrm>
            <a:off x="-4666" y="27046"/>
            <a:ext cx="4169822" cy="3120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5223" tIns="32614" rIns="65223" bIns="32614">
            <a:spAutoFit/>
          </a:bodyPr>
          <a:lstStyle/>
          <a:p>
            <a:pPr marL="243941" indent="-243941" defTabSz="653335"/>
            <a:r>
              <a:rPr lang="en-US" altLang="ko-KR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[</a:t>
            </a:r>
            <a:r>
              <a:rPr lang="ko-KR" altLang="en-US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회의록</a:t>
            </a:r>
            <a:r>
              <a:rPr lang="en-US" altLang="ko-KR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] HW </a:t>
            </a:r>
            <a:r>
              <a:rPr lang="ko-KR" altLang="en-US" sz="1600" b="1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인정시험 </a:t>
            </a:r>
            <a:r>
              <a:rPr lang="en-US" altLang="ko-KR" sz="1600" b="1" u="none" strike="noStrike" dirty="0" smtClean="0">
                <a:effectLst/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Start Meeting</a:t>
            </a:r>
            <a:endParaRPr lang="ko-KR" altLang="en-US" sz="1600" b="1" dirty="0">
              <a:solidFill>
                <a:srgbClr val="00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sp>
        <p:nvSpPr>
          <p:cNvPr id="3" name="Line 14"/>
          <p:cNvSpPr>
            <a:spLocks noChangeShapeType="1"/>
          </p:cNvSpPr>
          <p:nvPr/>
        </p:nvSpPr>
        <p:spPr bwMode="auto">
          <a:xfrm>
            <a:off x="0" y="412369"/>
            <a:ext cx="9906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5779" tIns="47889" rIns="95779" bIns="47889"/>
          <a:lstStyle/>
          <a:p>
            <a:endParaRPr lang="ko-KR" altLang="en-US" sz="1000" dirty="0"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456" y="487705"/>
            <a:ext cx="25202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6. </a:t>
            </a:r>
            <a:r>
              <a:rPr lang="ko-KR" altLang="en-US" sz="1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시험항목 </a:t>
            </a:r>
            <a:r>
              <a:rPr lang="ko-KR" altLang="en-US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및 수량</a:t>
            </a:r>
            <a:endParaRPr lang="ko-KR" altLang="en-US" sz="1200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30725" y="734507"/>
            <a:ext cx="74585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lvl="0" indent="-228600">
              <a:buAutoNum type="arabicParenR"/>
            </a:pPr>
            <a:r>
              <a:rPr lang="ko-KR" altLang="en-US" sz="10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  <a:sym typeface="Wingdings" pitchFamily="2" charset="2"/>
              </a:rPr>
              <a:t>시험 목적 </a:t>
            </a:r>
            <a:r>
              <a:rPr lang="en-US" altLang="ko-KR" sz="10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  <a:sym typeface="Wingdings" pitchFamily="2" charset="2"/>
              </a:rPr>
              <a:t>: </a:t>
            </a:r>
            <a:r>
              <a:rPr lang="en-US" altLang="ko-KR" sz="1000" baseline="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PCB </a:t>
            </a:r>
            <a:r>
              <a:rPr lang="ko-KR" altLang="en-US" sz="1000" baseline="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변경 평가 시험 </a:t>
            </a:r>
            <a:r>
              <a:rPr lang="en-US" altLang="ko-KR" sz="1000" baseline="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/ SW </a:t>
            </a:r>
            <a:r>
              <a:rPr lang="ko-KR" altLang="en-US" sz="1000" baseline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변경점</a:t>
            </a:r>
            <a:r>
              <a:rPr lang="ko-KR" altLang="en-US" sz="1000" baseline="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평가 시험 </a:t>
            </a:r>
            <a:r>
              <a:rPr lang="en-US" altLang="ko-KR" sz="1000" baseline="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/ </a:t>
            </a:r>
            <a:r>
              <a:rPr lang="en-US" altLang="ko-KR" sz="1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NG</a:t>
            </a:r>
            <a:r>
              <a:rPr lang="ko-KR" altLang="en-US" sz="1000" baseline="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개선시험</a:t>
            </a:r>
            <a:r>
              <a:rPr lang="en-US" altLang="ko-KR" sz="1000" baseline="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/ </a:t>
            </a:r>
            <a:r>
              <a:rPr lang="ko-KR" altLang="en-US" sz="1000" baseline="0" dirty="0" err="1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프론트</a:t>
            </a:r>
            <a:r>
              <a:rPr lang="ko-KR" altLang="en-US" sz="1000" baseline="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변경 </a:t>
            </a:r>
            <a:r>
              <a:rPr lang="en-US" altLang="ko-KR" sz="1000" baseline="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4M </a:t>
            </a:r>
            <a:r>
              <a:rPr lang="en-US" altLang="ko-KR" sz="1000" dirty="0" err="1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etc</a:t>
            </a:r>
            <a:r>
              <a:rPr lang="en-US" altLang="ko-KR" sz="1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….</a:t>
            </a:r>
          </a:p>
          <a:p>
            <a:pPr marL="228600" indent="-228600">
              <a:buFontTx/>
              <a:buAutoNum type="arabicParenR"/>
            </a:pPr>
            <a:r>
              <a:rPr lang="ko-KR" altLang="en-US" sz="10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연구소 진행 항목</a:t>
            </a:r>
            <a:r>
              <a:rPr lang="en-US" altLang="ko-KR" sz="10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 </a:t>
            </a:r>
            <a:r>
              <a:rPr lang="ko-KR" altLang="en-US" sz="10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전자파면역</a:t>
            </a:r>
            <a:r>
              <a:rPr lang="en-US" altLang="ko-KR" sz="10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10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내수시험</a:t>
            </a:r>
            <a:r>
              <a:rPr lang="en-US" altLang="ko-KR" sz="10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1000" dirty="0" err="1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내액시험</a:t>
            </a:r>
            <a:r>
              <a:rPr lang="en-US" altLang="ko-KR" sz="10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SPDIF</a:t>
            </a:r>
            <a:r>
              <a:rPr lang="ko-KR" altLang="en-US" sz="10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아이패턴</a:t>
            </a:r>
            <a:r>
              <a:rPr lang="en-US" altLang="ko-KR" sz="10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USB</a:t>
            </a:r>
            <a:r>
              <a:rPr lang="ko-KR" altLang="en-US" sz="10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아이패턴</a:t>
            </a:r>
            <a:r>
              <a:rPr lang="ko-KR" altLang="en-US" sz="1000" baseline="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 </a:t>
            </a:r>
            <a:r>
              <a:rPr lang="en-US" altLang="ko-KR" sz="10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 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2880745" y="1029992"/>
            <a:ext cx="3024336" cy="1015663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엑셀 </a:t>
            </a:r>
            <a:r>
              <a:rPr lang="en-US" altLang="ko-KR" sz="2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 </a:t>
            </a:r>
            <a:r>
              <a:rPr lang="ko-KR" altLang="en-US" sz="200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en-US" altLang="ko-KR" sz="2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DQA</a:t>
            </a:r>
            <a:r>
              <a:rPr lang="ko-KR" altLang="en-US" sz="200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작성 그리고 진행 현황 표시</a:t>
            </a:r>
            <a:endParaRPr lang="en-US" altLang="ko-KR" sz="2000" dirty="0" smtClean="0">
              <a:solidFill>
                <a:srgbClr val="00B05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r>
              <a:rPr lang="en-US" altLang="ko-KR" sz="2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(</a:t>
            </a:r>
            <a:r>
              <a:rPr lang="ko-KR" altLang="en-US" sz="200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옵션상목 제외 사유 기입</a:t>
            </a:r>
            <a:r>
              <a:rPr lang="en-US" altLang="ko-KR" sz="2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)</a:t>
            </a: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2450279"/>
              </p:ext>
            </p:extLst>
          </p:nvPr>
        </p:nvGraphicFramePr>
        <p:xfrm>
          <a:off x="312492" y="1196752"/>
          <a:ext cx="9329341" cy="5184575"/>
        </p:xfrm>
        <a:graphic>
          <a:graphicData uri="http://schemas.openxmlformats.org/drawingml/2006/table">
            <a:tbl>
              <a:tblPr/>
              <a:tblGrid>
                <a:gridCol w="498942"/>
                <a:gridCol w="748412"/>
                <a:gridCol w="1975338"/>
                <a:gridCol w="581459"/>
                <a:gridCol w="410085"/>
                <a:gridCol w="410085"/>
                <a:gridCol w="4705020"/>
              </a:tblGrid>
              <a:tr h="353962">
                <a:tc gridSpan="7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ES 42</a:t>
                      </a: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개 항목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체" pitchFamily="49" charset="-127"/>
                        <a:ea typeface="굴림체" pitchFamily="49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</a:tr>
              <a:tr h="330951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LEG</a:t>
                      </a: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구분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시험항목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시료수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필수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진행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제외사유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</a:tr>
              <a:tr h="204979">
                <a:tc rowSpan="7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LEG0</a:t>
                      </a:r>
                    </a:p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초기</a:t>
                      </a: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검사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7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기본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</a:p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자료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입수</a:t>
                      </a: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기능검사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↑</a:t>
                      </a: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49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전후측정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↑</a:t>
                      </a: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49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전자파 면역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5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개발팀 진행</a:t>
                      </a: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979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SPDIF 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아이패턴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4979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USB 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아이패턴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4979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내액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4979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내수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(CCP,RRC Only)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4973">
                <a:tc rowSpan="7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LEG1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7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전기적 성능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</a:p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한계</a:t>
                      </a: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ESD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7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49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작동전압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35998" marR="35998" marT="17391" marB="17391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34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전원역극성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35998" marR="35998" marT="17391" marB="17391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9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과전압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35998" marR="35998" marT="17391" marB="17391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9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FADER CONTROL (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내장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AMP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모델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)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35998" marR="35998" marT="17391" marB="17391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71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단락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9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고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/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저 전압 작동한계</a:t>
                      </a: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973">
                <a:tc rowSpan="8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LEG2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8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전기적 성능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암전류</a:t>
                      </a: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8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4973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굴림체" pitchFamily="49" charset="-127"/>
                        <a:ea typeface="굴림체" pitchFamily="49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굴림체" pitchFamily="49" charset="-127"/>
                        <a:ea typeface="굴림체" pitchFamily="49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시동시 전원전압 변동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체" pitchFamily="49" charset="-127"/>
                        <a:ea typeface="굴림체" pitchFamily="49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049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전기부하 작동시 전원전압변동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35998" marR="35998" marT="17391" marB="17391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/>
                </a:tc>
              </a:tr>
              <a:tr h="2049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전원전압 순단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/>
                </a:tc>
              </a:tr>
              <a:tr h="2049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전원전압 단속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35998" marR="35998" marT="17391" marB="17391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/>
                </a:tc>
              </a:tr>
              <a:tr h="2049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0" marR="0" marT="18001" marB="18001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배터리 충방전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35998" marR="35998" marT="17391" marB="17391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/>
                </a:tc>
              </a:tr>
              <a:tr h="2000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0" marR="0" marT="18001" marB="18001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교류 파형 인가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(DV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 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only)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35998" marR="35998" marT="17391" marB="17391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/>
                </a:tc>
              </a:tr>
              <a:tr h="2049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46521" marR="46521" marT="24350" marB="2435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SURGE 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35998" marR="35998" marT="17391" marB="17391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/>
                </a:tc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7187069"/>
              </p:ext>
            </p:extLst>
          </p:nvPr>
        </p:nvGraphicFramePr>
        <p:xfrm>
          <a:off x="6681193" y="525771"/>
          <a:ext cx="2448271" cy="60884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40159"/>
                <a:gridCol w="1008112"/>
              </a:tblGrid>
              <a:tr h="608845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시험 체크리스트</a:t>
                      </a:r>
                      <a:r>
                        <a:rPr lang="en-US" altLang="ko-KR" sz="1000" b="0" i="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LEG</a:t>
                      </a:r>
                      <a:r>
                        <a:rPr lang="ko-KR" altLang="en-US" sz="1000" b="0" i="0" u="none" strike="noStrike" baseline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별 </a:t>
                      </a:r>
                      <a:endParaRPr lang="en-US" altLang="ko-KR" sz="1000" b="0" i="0" u="none" strike="noStrike" baseline="0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ctr" rtl="0" fontAlgn="ctr"/>
                      <a:r>
                        <a:rPr lang="ko-KR" altLang="en-US" sz="1000" b="0" i="0" u="none" strike="noStrike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진행 </a:t>
                      </a:r>
                      <a:r>
                        <a:rPr lang="ko-KR" altLang="en-US" sz="1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항목</a:t>
                      </a:r>
                      <a:r>
                        <a:rPr lang="en-US" altLang="ko-KR" sz="1000" b="0" i="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ko-KR" altLang="en-US" sz="1000" b="0" i="0" u="none" strike="noStrike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확인 후 유첨할 것</a:t>
                      </a:r>
                      <a:endParaRPr lang="en-US" altLang="ko-KR" sz="1000" b="0" i="0" u="none" strike="noStrike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ctr" rtl="0" fontAlgn="ctr"/>
                      <a:r>
                        <a:rPr lang="en-US" sz="1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1000" b="0" i="0" u="none" strike="noStrike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담당 </a:t>
                      </a:r>
                      <a:r>
                        <a:rPr lang="en-US" altLang="ko-KR" sz="1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Staff </a:t>
                      </a:r>
                      <a:r>
                        <a:rPr lang="ko-KR" altLang="en-US" sz="1000" b="0" i="0" u="none" strike="noStrike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확인요</a:t>
                      </a:r>
                      <a:r>
                        <a:rPr lang="en-US" altLang="ko-KR" sz="1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7" name="개체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5801603"/>
              </p:ext>
            </p:extLst>
          </p:nvPr>
        </p:nvGraphicFramePr>
        <p:xfrm>
          <a:off x="8193360" y="540473"/>
          <a:ext cx="826776" cy="6975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5" name="워크시트" showAsIcon="1" r:id="rId4" imgW="914400" imgH="771480" progId="Excel.Sheet.12">
                  <p:embed/>
                </p:oleObj>
              </mc:Choice>
              <mc:Fallback>
                <p:oleObj name="워크시트" showAsIcon="1" r:id="rId4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193360" y="540473"/>
                        <a:ext cx="826776" cy="6975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개체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7645901"/>
              </p:ext>
            </p:extLst>
          </p:nvPr>
        </p:nvGraphicFramePr>
        <p:xfrm>
          <a:off x="5602296" y="485607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6" name="매크로 사용 워크시트" showAsIcon="1" r:id="rId7" imgW="914400" imgH="771480" progId="Excel.SheetMacroEnabled.12">
                  <p:embed/>
                </p:oleObj>
              </mc:Choice>
              <mc:Fallback>
                <p:oleObj name="매크로 사용 워크시트" showAsIcon="1" r:id="rId7" imgW="914400" imgH="771480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602296" y="485607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43996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14"/>
          <p:cNvSpPr>
            <a:spLocks noChangeShapeType="1"/>
          </p:cNvSpPr>
          <p:nvPr/>
        </p:nvSpPr>
        <p:spPr bwMode="auto">
          <a:xfrm>
            <a:off x="0" y="412369"/>
            <a:ext cx="9906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5779" tIns="47889" rIns="95779" bIns="47889"/>
          <a:lstStyle/>
          <a:p>
            <a:endParaRPr lang="ko-KR" altLang="en-US" sz="1000" dirty="0"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456" y="487705"/>
            <a:ext cx="25202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6. </a:t>
            </a:r>
            <a:r>
              <a:rPr lang="ko-KR" altLang="en-US" sz="1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시험항목 </a:t>
            </a:r>
            <a:r>
              <a:rPr lang="ko-KR" altLang="en-US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및 수량</a:t>
            </a:r>
            <a:endParaRPr lang="ko-KR" altLang="en-US" sz="1200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396100"/>
              </p:ext>
            </p:extLst>
          </p:nvPr>
        </p:nvGraphicFramePr>
        <p:xfrm>
          <a:off x="272480" y="847173"/>
          <a:ext cx="9361039" cy="5534154"/>
        </p:xfrm>
        <a:graphic>
          <a:graphicData uri="http://schemas.openxmlformats.org/drawingml/2006/table">
            <a:tbl>
              <a:tblPr/>
              <a:tblGrid>
                <a:gridCol w="499983"/>
                <a:gridCol w="749974"/>
                <a:gridCol w="1979463"/>
                <a:gridCol w="595321"/>
                <a:gridCol w="410941"/>
                <a:gridCol w="410941"/>
                <a:gridCol w="4714416"/>
              </a:tblGrid>
              <a:tr h="396921">
                <a:tc gridSpan="7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ES 42</a:t>
                      </a: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개 항목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체" pitchFamily="49" charset="-127"/>
                        <a:ea typeface="굴림체" pitchFamily="49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</a:tr>
              <a:tr h="37111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LEG</a:t>
                      </a: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구분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시험항목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시료수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필수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진행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제외사유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</a:tr>
              <a:tr h="229856">
                <a:tc rowSpan="9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LEG3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9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일반환경</a:t>
                      </a:r>
                    </a:p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신뢰성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</a:p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한계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고온방치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9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9856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/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저온방치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9856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온습도 싸이클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9856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고온작동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9856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저온작동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9856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결로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9856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고온고습 전원인가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9856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온도특성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9856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고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/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저온 작동한계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9850">
                <a:tc rowSpan="4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LEG4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4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진동 내구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</a:p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소음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내충격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4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3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98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공진점 내구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98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스윕진동 내구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98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복합환경 내구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9850">
                <a:tc rowSpan="4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LEG5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4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소음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</a:p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포장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</a:p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환경 내구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단프라박스 낙하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3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98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46521" marR="46521" marT="24350" marB="2435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외장메모리 내구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3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9850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체" pitchFamily="49" charset="-127"/>
                        <a:ea typeface="굴림체" pitchFamily="49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체" pitchFamily="49" charset="-127"/>
                        <a:ea typeface="굴림체" pitchFamily="49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버튼조작 내구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98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먼지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</a:t>
                      </a:r>
                      <a:endParaRPr lang="ko-KR" altLang="en-US" sz="800" dirty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98912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LEG6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측정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</a:p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진단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과입력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985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LEG7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환경 내구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열충격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985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LEG8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환경 내구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상온동작 내구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-2880745" y="1029992"/>
            <a:ext cx="3024336" cy="1015663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엑셀 </a:t>
            </a:r>
            <a:r>
              <a:rPr lang="en-US" altLang="ko-KR" sz="2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 </a:t>
            </a:r>
            <a:r>
              <a:rPr lang="ko-KR" altLang="en-US" sz="200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en-US" altLang="ko-KR" sz="2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DQA</a:t>
            </a:r>
            <a:r>
              <a:rPr lang="ko-KR" altLang="en-US" sz="200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작성 그리고 진행 현황 표시</a:t>
            </a:r>
            <a:endParaRPr lang="en-US" altLang="ko-KR" sz="2000" dirty="0" smtClean="0">
              <a:solidFill>
                <a:srgbClr val="00B05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r>
              <a:rPr lang="en-US" altLang="ko-KR" sz="2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(</a:t>
            </a:r>
            <a:r>
              <a:rPr lang="ko-KR" altLang="en-US" sz="200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옵션상목 제외 사유 기입</a:t>
            </a:r>
            <a:r>
              <a:rPr lang="en-US" altLang="ko-KR" sz="2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)</a:t>
            </a:r>
          </a:p>
        </p:txBody>
      </p:sp>
      <p:sp>
        <p:nvSpPr>
          <p:cNvPr id="8" name="Text Box 246"/>
          <p:cNvSpPr txBox="1">
            <a:spLocks noChangeArrowheads="1"/>
          </p:cNvSpPr>
          <p:nvPr/>
        </p:nvSpPr>
        <p:spPr bwMode="auto">
          <a:xfrm>
            <a:off x="-4666" y="27046"/>
            <a:ext cx="4169822" cy="3120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5223" tIns="32614" rIns="65223" bIns="32614">
            <a:spAutoFit/>
          </a:bodyPr>
          <a:lstStyle/>
          <a:p>
            <a:pPr marL="243941" indent="-243941" defTabSz="653335"/>
            <a:r>
              <a:rPr lang="en-US" altLang="ko-KR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[</a:t>
            </a:r>
            <a:r>
              <a:rPr lang="ko-KR" altLang="en-US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회의록</a:t>
            </a:r>
            <a:r>
              <a:rPr lang="en-US" altLang="ko-KR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] HW </a:t>
            </a:r>
            <a:r>
              <a:rPr lang="ko-KR" altLang="en-US" sz="1600" b="1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인정시험 </a:t>
            </a:r>
            <a:r>
              <a:rPr lang="en-US" altLang="ko-KR" sz="1600" b="1" u="none" strike="noStrike" dirty="0" smtClean="0">
                <a:effectLst/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Start Meeting</a:t>
            </a:r>
            <a:endParaRPr lang="ko-KR" altLang="en-US" sz="1600" b="1" dirty="0">
              <a:solidFill>
                <a:srgbClr val="00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5616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14"/>
          <p:cNvSpPr>
            <a:spLocks noChangeShapeType="1"/>
          </p:cNvSpPr>
          <p:nvPr/>
        </p:nvSpPr>
        <p:spPr bwMode="auto">
          <a:xfrm>
            <a:off x="0" y="412369"/>
            <a:ext cx="9906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5779" tIns="47889" rIns="95779" bIns="47889"/>
          <a:lstStyle/>
          <a:p>
            <a:endParaRPr lang="ko-KR" altLang="en-US" sz="1000" dirty="0"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456" y="487705"/>
            <a:ext cx="25202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6. </a:t>
            </a:r>
            <a:r>
              <a:rPr lang="ko-KR" altLang="en-US" sz="1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시험항목 </a:t>
            </a:r>
            <a:r>
              <a:rPr lang="ko-KR" altLang="en-US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및 수량</a:t>
            </a:r>
            <a:endParaRPr lang="ko-KR" altLang="en-US" sz="1200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0348847"/>
              </p:ext>
            </p:extLst>
          </p:nvPr>
        </p:nvGraphicFramePr>
        <p:xfrm>
          <a:off x="272480" y="768720"/>
          <a:ext cx="9361040" cy="5816015"/>
        </p:xfrm>
        <a:graphic>
          <a:graphicData uri="http://schemas.openxmlformats.org/drawingml/2006/table">
            <a:tbl>
              <a:tblPr/>
              <a:tblGrid>
                <a:gridCol w="659117"/>
                <a:gridCol w="683811"/>
                <a:gridCol w="2307865"/>
                <a:gridCol w="598336"/>
                <a:gridCol w="598336"/>
                <a:gridCol w="598336"/>
                <a:gridCol w="3915239"/>
              </a:tblGrid>
              <a:tr h="284016">
                <a:tc gridSpan="7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LG</a:t>
                      </a: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강화</a:t>
                      </a:r>
                      <a:r>
                        <a:rPr kumimoji="1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31</a:t>
                      </a: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개 항목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체" pitchFamily="49" charset="-127"/>
                        <a:ea typeface="굴림체" pitchFamily="49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</a:tr>
              <a:tr h="158981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LEG</a:t>
                      </a: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구분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시험항목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시료수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필수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진행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제외사유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</a:tr>
              <a:tr h="153421">
                <a:tc rowSpan="3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LEG0</a:t>
                      </a:r>
                    </a:p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초기</a:t>
                      </a: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검사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기본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</a:p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자료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입수</a:t>
                      </a: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기구구조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/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외관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↑</a:t>
                      </a: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34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초기방치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↑</a:t>
                      </a: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34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환경부팅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↑</a:t>
                      </a: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3421"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LEG1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전기적 성능</a:t>
                      </a: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천락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,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지락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</a:t>
                      </a: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↑</a:t>
                      </a: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34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체" pitchFamily="49" charset="-127"/>
                        <a:ea typeface="굴림체" pitchFamily="49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ACC On/Off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체" pitchFamily="49" charset="-127"/>
                        <a:ea typeface="굴림체" pitchFamily="49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153421">
                <a:tc rowSpan="5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LEG2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5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전기적 성능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B+ Drop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5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↑</a:t>
                      </a: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3421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체" pitchFamily="49" charset="-127"/>
                        <a:ea typeface="굴림체" pitchFamily="49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체" pitchFamily="49" charset="-127"/>
                        <a:ea typeface="굴림체" pitchFamily="49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실차시동파형</a:t>
                      </a: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153421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체" pitchFamily="49" charset="-127"/>
                        <a:ea typeface="굴림체" pitchFamily="49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체" pitchFamily="49" charset="-127"/>
                        <a:ea typeface="굴림체" pitchFamily="49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전원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Sequence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파형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과거필드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)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/>
                </a:tc>
              </a:tr>
              <a:tr h="153421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체" pitchFamily="49" charset="-127"/>
                        <a:ea typeface="굴림체" pitchFamily="49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체" pitchFamily="49" charset="-127"/>
                        <a:ea typeface="굴림체" pitchFamily="49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전원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Sequence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파형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마이컴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)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/>
                </a:tc>
              </a:tr>
              <a:tr h="153421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체" pitchFamily="49" charset="-127"/>
                        <a:ea typeface="굴림체" pitchFamily="49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체" pitchFamily="49" charset="-127"/>
                        <a:ea typeface="굴림체" pitchFamily="49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전원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Sequence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파형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타사벤치마킹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)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/>
                </a:tc>
              </a:tr>
              <a:tr h="153421">
                <a:tc rowSpan="5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LEG3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5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일반환경</a:t>
                      </a:r>
                    </a:p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신뢰성</a:t>
                      </a: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온도상승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5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↑</a:t>
                      </a: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3421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환경 </a:t>
                      </a:r>
                      <a:r>
                        <a:rPr kumimoji="1" lang="ko-KR" altLang="en-US" sz="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암전류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153421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환경변화 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Touch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평가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/>
                </a:tc>
              </a:tr>
              <a:tr h="153421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고온방치 가속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/>
                </a:tc>
              </a:tr>
              <a:tr h="153421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잔상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/>
                </a:tc>
              </a:tr>
              <a:tr h="153421">
                <a:tc rowSpan="4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LEG4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4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진동 내구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</a:p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소음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Rattle Noise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4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↑</a:t>
                      </a: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34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환경이음</a:t>
                      </a: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3421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FAN </a:t>
                      </a:r>
                      <a:r>
                        <a:rPr kumimoji="1" lang="ko-KR" altLang="en-US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소음 측정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153421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분해검사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진동내구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ko-KR" altLang="en-US" sz="800" b="0" i="0" u="none" strike="noStrike" dirty="0" smtClean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i="0" u="none" strike="noStrike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i="0" u="none" strike="noStrike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i="0" u="none" strike="noStrike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/>
                </a:tc>
              </a:tr>
              <a:tr h="153421">
                <a:tc rowSpan="6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LEG5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6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소음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</a:p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포장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</a:p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환경 내구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Squeak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↑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3421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굴림체" pitchFamily="49" charset="-127"/>
                        <a:ea typeface="굴림체" pitchFamily="49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기구가감압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153421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종이박스 포장낙하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1Box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3421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종이박스 포장적치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1Box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3421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현대하모니 L" pitchFamily="18" charset="-127"/>
                        <a:ea typeface="현대하모니 L" pitchFamily="18" charset="-127"/>
                      </a:endParaRPr>
                    </a:p>
                  </a:txBody>
                  <a:tcPr marL="0" marR="0" marT="18001" marB="1800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종이박스 포장진동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1Box</a:t>
                      </a: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0" marR="0" marT="17394" marB="173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3421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터치내구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↑</a:t>
                      </a:r>
                      <a:endParaRPr lang="ko-KR" altLang="en-US" sz="800" dirty="0"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3421">
                <a:tc rowSpan="4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LEG6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4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측정</a:t>
                      </a: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</a:t>
                      </a:r>
                    </a:p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진단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Sharp Edge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↑</a:t>
                      </a: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3421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암전류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(Tele</a:t>
                      </a:r>
                      <a:r>
                        <a:rPr lang="en-US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↑</a:t>
                      </a: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3421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정밀측정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↑</a:t>
                      </a: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3421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INT DTC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↑</a:t>
                      </a: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3421">
                <a:tc rowSpan="3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LEG7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환경 내구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빛샘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열충격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↑</a:t>
                      </a: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3421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열충격 가속시험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협의</a:t>
                      </a: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3421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분해검사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환경내구</a:t>
                      </a:r>
                      <a:r>
                        <a:rPr lang="en-US" altLang="ko-KR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↑</a:t>
                      </a: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strike="noStrike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strike="noStrike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strike="noStrike" dirty="0" smtClean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3421"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LEG8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환경 내구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빛샘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상온동작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</a:t>
                      </a: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↑</a:t>
                      </a: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3421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상온동작내구 가속시험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협의</a:t>
                      </a: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3421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LEG9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환경 내구</a:t>
                      </a: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가속 수명 시험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협의</a:t>
                      </a: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-2880745" y="1029992"/>
            <a:ext cx="3024336" cy="1015663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엑셀 </a:t>
            </a:r>
            <a:r>
              <a:rPr lang="en-US" altLang="ko-KR" sz="2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 </a:t>
            </a:r>
            <a:r>
              <a:rPr lang="ko-KR" altLang="en-US" sz="200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en-US" altLang="ko-KR" sz="2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DQA</a:t>
            </a:r>
            <a:r>
              <a:rPr lang="ko-KR" altLang="en-US" sz="200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작성 그리고 진행 현황 표시</a:t>
            </a:r>
            <a:endParaRPr lang="en-US" altLang="ko-KR" sz="2000" dirty="0" smtClean="0">
              <a:solidFill>
                <a:srgbClr val="00B05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r>
              <a:rPr lang="en-US" altLang="ko-KR" sz="2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(</a:t>
            </a:r>
            <a:r>
              <a:rPr lang="ko-KR" altLang="en-US" sz="200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옵션상목 제외 사유 기입</a:t>
            </a:r>
            <a:r>
              <a:rPr lang="en-US" altLang="ko-KR" sz="2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)</a:t>
            </a:r>
          </a:p>
        </p:txBody>
      </p:sp>
      <p:sp>
        <p:nvSpPr>
          <p:cNvPr id="8" name="Text Box 246"/>
          <p:cNvSpPr txBox="1">
            <a:spLocks noChangeArrowheads="1"/>
          </p:cNvSpPr>
          <p:nvPr/>
        </p:nvSpPr>
        <p:spPr bwMode="auto">
          <a:xfrm>
            <a:off x="-4666" y="27046"/>
            <a:ext cx="4169822" cy="3120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5223" tIns="32614" rIns="65223" bIns="32614">
            <a:spAutoFit/>
          </a:bodyPr>
          <a:lstStyle/>
          <a:p>
            <a:pPr marL="243941" indent="-243941" defTabSz="653335"/>
            <a:r>
              <a:rPr lang="en-US" altLang="ko-KR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[</a:t>
            </a:r>
            <a:r>
              <a:rPr lang="ko-KR" altLang="en-US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회의록</a:t>
            </a:r>
            <a:r>
              <a:rPr lang="en-US" altLang="ko-KR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] HW </a:t>
            </a:r>
            <a:r>
              <a:rPr lang="ko-KR" altLang="en-US" sz="1600" b="1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인정시험 </a:t>
            </a:r>
            <a:r>
              <a:rPr lang="en-US" altLang="ko-KR" sz="1600" b="1" u="none" strike="noStrike" dirty="0" smtClean="0">
                <a:effectLst/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Start Meeting</a:t>
            </a:r>
            <a:endParaRPr lang="ko-KR" altLang="en-US" sz="1600" b="1" dirty="0">
              <a:solidFill>
                <a:srgbClr val="00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5639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14"/>
          <p:cNvSpPr>
            <a:spLocks noChangeShapeType="1"/>
          </p:cNvSpPr>
          <p:nvPr/>
        </p:nvSpPr>
        <p:spPr bwMode="auto">
          <a:xfrm>
            <a:off x="0" y="412369"/>
            <a:ext cx="9906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5779" tIns="47889" rIns="95779" bIns="47889"/>
          <a:lstStyle/>
          <a:p>
            <a:endParaRPr lang="ko-KR" altLang="en-US" sz="1000" dirty="0"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456" y="487705"/>
            <a:ext cx="25202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6. </a:t>
            </a:r>
            <a:r>
              <a:rPr lang="ko-KR" altLang="en-US" sz="1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시험항목 </a:t>
            </a:r>
            <a:r>
              <a:rPr lang="ko-KR" altLang="en-US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및 수량</a:t>
            </a:r>
            <a:endParaRPr lang="ko-KR" altLang="en-US" sz="1200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359026"/>
              </p:ext>
            </p:extLst>
          </p:nvPr>
        </p:nvGraphicFramePr>
        <p:xfrm>
          <a:off x="272480" y="768720"/>
          <a:ext cx="9361040" cy="1076104"/>
        </p:xfrm>
        <a:graphic>
          <a:graphicData uri="http://schemas.openxmlformats.org/drawingml/2006/table">
            <a:tbl>
              <a:tblPr/>
              <a:tblGrid>
                <a:gridCol w="2307865"/>
                <a:gridCol w="1008112"/>
                <a:gridCol w="1148519"/>
                <a:gridCol w="4896544"/>
              </a:tblGrid>
              <a:tr h="356024">
                <a:tc gridSpan="4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과거차 이슈 체크리스트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</a:tr>
              <a:tr h="288032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시험항목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진행 여부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체크리스트 첨부</a:t>
                      </a:r>
                      <a:endParaRPr kumimoji="1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미진행 사유 </a:t>
                      </a: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(</a:t>
                      </a:r>
                      <a:r>
                        <a:rPr kumimoji="1" lang="ko-KR" alt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검토 결과</a:t>
                      </a: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)</a:t>
                      </a:r>
                    </a:p>
                  </a:txBody>
                  <a:tcPr marL="35998" marR="35998" marT="17391" marB="1739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</a:tr>
              <a:tr h="432048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HKMC </a:t>
                      </a:r>
                      <a:r>
                        <a:rPr kumimoji="1" lang="ko-KR" alt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과거차 이슈 체크리스트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진행</a:t>
                      </a: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/</a:t>
                      </a:r>
                      <a:r>
                        <a:rPr kumimoji="1" lang="ko-KR" altLang="en-US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Times New Roman" pitchFamily="18" charset="0"/>
                        </a:rPr>
                        <a:t>미진행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Times New Roman" pitchFamily="18" charset="0"/>
                      </a:endParaRPr>
                    </a:p>
                  </a:txBody>
                  <a:tcPr marL="35998" marR="35998" marT="17392" marB="1739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8" name="Text Box 246"/>
          <p:cNvSpPr txBox="1">
            <a:spLocks noChangeArrowheads="1"/>
          </p:cNvSpPr>
          <p:nvPr/>
        </p:nvSpPr>
        <p:spPr bwMode="auto">
          <a:xfrm>
            <a:off x="-4666" y="27046"/>
            <a:ext cx="4169822" cy="3120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5223" tIns="32614" rIns="65223" bIns="32614">
            <a:spAutoFit/>
          </a:bodyPr>
          <a:lstStyle/>
          <a:p>
            <a:pPr marL="243941" indent="-243941" defTabSz="653335"/>
            <a:r>
              <a:rPr lang="en-US" altLang="ko-KR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[</a:t>
            </a:r>
            <a:r>
              <a:rPr lang="ko-KR" altLang="en-US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회의록</a:t>
            </a:r>
            <a:r>
              <a:rPr lang="en-US" altLang="ko-KR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] HW </a:t>
            </a:r>
            <a:r>
              <a:rPr lang="ko-KR" altLang="en-US" sz="1600" b="1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인정시험 </a:t>
            </a:r>
            <a:r>
              <a:rPr lang="en-US" altLang="ko-KR" sz="1600" b="1" u="none" strike="noStrike" dirty="0" smtClean="0">
                <a:effectLst/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Start Meeting</a:t>
            </a:r>
            <a:endParaRPr lang="ko-KR" altLang="en-US" sz="1600" b="1" dirty="0">
              <a:solidFill>
                <a:srgbClr val="00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54675" y="1832078"/>
            <a:ext cx="6550191" cy="10618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5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- </a:t>
            </a:r>
            <a:r>
              <a:rPr kumimoji="1" lang="ko-KR" altLang="en-US" sz="105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과거차 체크리스트 양식 </a:t>
            </a:r>
            <a:r>
              <a:rPr kumimoji="1" lang="en-US" altLang="ko-KR" sz="105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Collab </a:t>
            </a:r>
            <a:r>
              <a:rPr kumimoji="1" lang="ko-KR" altLang="en-US" sz="105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주소 </a:t>
            </a:r>
            <a:r>
              <a:rPr kumimoji="1" lang="en-US" altLang="ko-KR" sz="105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 http://</a:t>
            </a:r>
            <a:r>
              <a:rPr kumimoji="1" lang="en-US" altLang="ko-KR" sz="105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collab.lge.com/main/pages/viewpage.action?pageId=735084939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5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- C</a:t>
            </a:r>
            <a:r>
              <a:rPr kumimoji="1" lang="ko-KR" altLang="en-US" sz="105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급 이상 모델 기본으로 진행</a:t>
            </a:r>
            <a:r>
              <a:rPr kumimoji="1" lang="en-US" altLang="ko-KR" sz="105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D</a:t>
            </a:r>
            <a:r>
              <a:rPr kumimoji="1" lang="ko-KR" altLang="en-US" sz="105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급</a:t>
            </a:r>
            <a:r>
              <a:rPr kumimoji="1" lang="en-US" altLang="ko-KR" sz="105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/4M</a:t>
            </a:r>
            <a:r>
              <a:rPr kumimoji="1" lang="ko-KR" altLang="en-US" sz="105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은 모델 담당자</a:t>
            </a:r>
            <a:r>
              <a:rPr kumimoji="1" lang="en-US" altLang="ko-KR" sz="105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kumimoji="1" lang="ko-KR" altLang="en-US" sz="105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판단하에 체크리스트 선별하여 진행 또는 미진행 가능</a:t>
            </a:r>
            <a:endParaRPr kumimoji="1" lang="en-US" altLang="ko-KR" sz="105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5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- </a:t>
            </a:r>
            <a:r>
              <a:rPr kumimoji="1" lang="ko-KR" altLang="en-US" sz="105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시험 수량은 별도 논의 필요</a:t>
            </a:r>
            <a:endParaRPr kumimoji="1" lang="en-US" altLang="ko-KR" sz="105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5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- </a:t>
            </a:r>
            <a:r>
              <a:rPr kumimoji="1" lang="ko-KR" altLang="en-US" sz="105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시험 </a:t>
            </a:r>
            <a:r>
              <a:rPr kumimoji="1" lang="ko-KR" altLang="en-US" sz="105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결과는 </a:t>
            </a:r>
            <a:r>
              <a:rPr kumimoji="1" lang="en-US" altLang="ko-KR" sz="105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Collab</a:t>
            </a:r>
            <a:r>
              <a:rPr kumimoji="1" lang="ko-KR" altLang="en-US" sz="105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에 등재 </a:t>
            </a:r>
            <a:r>
              <a:rPr kumimoji="1" lang="en-US" altLang="ko-KR" sz="105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 http://collab.lge.com/main/pages/viewpage.action?pageId=810454029</a:t>
            </a:r>
            <a:endParaRPr kumimoji="1" lang="en-US" altLang="ko-KR" sz="1050" dirty="0" smtClean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53622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14"/>
          <p:cNvSpPr>
            <a:spLocks noChangeShapeType="1"/>
          </p:cNvSpPr>
          <p:nvPr/>
        </p:nvSpPr>
        <p:spPr bwMode="auto">
          <a:xfrm>
            <a:off x="0" y="412369"/>
            <a:ext cx="9906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5779" tIns="47889" rIns="95779" bIns="47889"/>
          <a:lstStyle/>
          <a:p>
            <a:endParaRPr lang="ko-KR" altLang="en-US" sz="1000" dirty="0">
              <a:solidFill>
                <a:srgbClr val="FF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456" y="487705"/>
            <a:ext cx="13681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7. </a:t>
            </a:r>
            <a:r>
              <a:rPr lang="ko-KR" altLang="en-US" sz="1200" b="1" smtClean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시료정보</a:t>
            </a:r>
            <a:endParaRPr lang="ko-KR" altLang="en-US" sz="1200" b="1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2617976"/>
              </p:ext>
            </p:extLst>
          </p:nvPr>
        </p:nvGraphicFramePr>
        <p:xfrm>
          <a:off x="5025006" y="2348881"/>
          <a:ext cx="4752530" cy="419046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50506"/>
                <a:gridCol w="950506"/>
                <a:gridCol w="950506"/>
                <a:gridCol w="950506"/>
                <a:gridCol w="950506"/>
              </a:tblGrid>
              <a:tr h="19314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NO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고객사</a:t>
                      </a:r>
                      <a:r>
                        <a:rPr lang="ko-KR" altLang="en-US" sz="100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en-US" altLang="ko-KR" sz="100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P/N</a:t>
                      </a:r>
                      <a:endParaRPr lang="ko-KR" alt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0" i="0" u="none" strike="noStrike" dirty="0" err="1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향지</a:t>
                      </a:r>
                      <a:endParaRPr lang="ko-KR" alt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LG</a:t>
                      </a:r>
                      <a:r>
                        <a:rPr lang="en-US" altLang="ko-KR" sz="1000" b="0" i="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P/N</a:t>
                      </a:r>
                      <a:endParaRPr lang="ko-KR" alt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비고</a:t>
                      </a:r>
                      <a:endParaRPr lang="ko-KR" alt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#13</a:t>
                      </a:r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96560-D4BA0</a:t>
                      </a:r>
                      <a:endParaRPr 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내수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831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#14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96560-D4BA0</a:t>
                      </a:r>
                      <a:endParaRPr 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내수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#15</a:t>
                      </a:r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96560-D4HA0</a:t>
                      </a:r>
                      <a:endParaRPr 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호주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#16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96560-D4HA0</a:t>
                      </a:r>
                      <a:endParaRPr 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호주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#17</a:t>
                      </a:r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96560-D4BA0</a:t>
                      </a:r>
                      <a:endParaRPr 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내수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#18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96560-D4BA0</a:t>
                      </a:r>
                      <a:endParaRPr 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내수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#19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96560-D4HA0</a:t>
                      </a:r>
                      <a:endParaRPr 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호주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#20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96560-D4HA0</a:t>
                      </a:r>
                      <a:endParaRPr 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호주</a:t>
                      </a:r>
                      <a:endParaRPr lang="ko-KR" alt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#21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96560-D4BA0</a:t>
                      </a:r>
                      <a:endParaRPr 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내수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#22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96560-D4BA0</a:t>
                      </a:r>
                      <a:endParaRPr 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내수</a:t>
                      </a:r>
                      <a:endParaRPr lang="ko-KR" alt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#23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96560-D4HA0</a:t>
                      </a:r>
                      <a:endParaRPr 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호주</a:t>
                      </a:r>
                      <a:endParaRPr lang="ko-KR" alt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#24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96560-D4HA0</a:t>
                      </a:r>
                      <a:endParaRPr 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호주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2631988"/>
              </p:ext>
            </p:extLst>
          </p:nvPr>
        </p:nvGraphicFramePr>
        <p:xfrm>
          <a:off x="128462" y="2348881"/>
          <a:ext cx="4752530" cy="418478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50506"/>
                <a:gridCol w="950506"/>
                <a:gridCol w="950506"/>
                <a:gridCol w="950506"/>
                <a:gridCol w="950506"/>
              </a:tblGrid>
              <a:tr h="19314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NO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고객사</a:t>
                      </a:r>
                      <a:r>
                        <a:rPr lang="ko-KR" altLang="en-US" sz="100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en-US" altLang="ko-KR" sz="100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P/N</a:t>
                      </a:r>
                      <a:endParaRPr lang="ko-KR" alt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0" i="0" u="none" strike="noStrike" dirty="0" err="1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향지</a:t>
                      </a:r>
                      <a:endParaRPr lang="ko-KR" alt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LG</a:t>
                      </a:r>
                      <a:r>
                        <a:rPr lang="en-US" altLang="ko-KR" sz="1000" b="0" i="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P/N</a:t>
                      </a:r>
                      <a:endParaRPr lang="ko-KR" alt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비고</a:t>
                      </a:r>
                      <a:endParaRPr lang="ko-KR" alt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#1</a:t>
                      </a:r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96560-A8BD0</a:t>
                      </a:r>
                      <a:endParaRPr 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유럽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LG</a:t>
                      </a:r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모델명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#2</a:t>
                      </a:r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96560-A8CD0</a:t>
                      </a:r>
                      <a:endParaRPr 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유럽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#3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96560-A8bG0</a:t>
                      </a:r>
                      <a:endParaRPr 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유럽</a:t>
                      </a:r>
                      <a:endParaRPr lang="ko-KR" alt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#4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96560-A8AG0</a:t>
                      </a:r>
                      <a:endParaRPr 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유럽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#5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96560-A8CD0</a:t>
                      </a:r>
                      <a:endParaRPr 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유럽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#6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96560-A8bG0</a:t>
                      </a:r>
                      <a:endParaRPr 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유럽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　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#7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96560-D4HA0</a:t>
                      </a:r>
                      <a:endParaRPr 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호주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#8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96560-D4HA0</a:t>
                      </a:r>
                      <a:endParaRPr 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호주</a:t>
                      </a:r>
                      <a:endParaRPr lang="ko-KR" altLang="en-US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#9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96560-D4BA0</a:t>
                      </a:r>
                      <a:endParaRPr 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내수</a:t>
                      </a:r>
                      <a:endParaRPr lang="ko-KR" alt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#10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96560-D4BA0</a:t>
                      </a:r>
                      <a:endParaRPr 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내수</a:t>
                      </a:r>
                      <a:endParaRPr lang="ko-KR" alt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#11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96560-D4HA0</a:t>
                      </a:r>
                      <a:endParaRPr 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호주</a:t>
                      </a:r>
                      <a:endParaRPr lang="ko-KR" alt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u="none" strike="noStrike" dirty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#12</a:t>
                      </a:r>
                      <a:endParaRPr lang="en-US" altLang="ko-KR" sz="8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96560-D4HA0</a:t>
                      </a:r>
                      <a:endParaRPr 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u="none" strike="noStrike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호주</a:t>
                      </a:r>
                      <a:endParaRPr lang="ko-KR" altLang="en-US" sz="800" b="0" i="0" u="none" strike="noStrike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solidFill>
                            <a:srgbClr val="00B05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-</a:t>
                      </a:r>
                      <a:endParaRPr lang="en-US" altLang="ko-KR" sz="800" b="0" i="0" u="none" strike="noStrike" dirty="0">
                        <a:solidFill>
                          <a:srgbClr val="00B05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8840327"/>
              </p:ext>
            </p:extLst>
          </p:nvPr>
        </p:nvGraphicFramePr>
        <p:xfrm>
          <a:off x="128460" y="775647"/>
          <a:ext cx="9649080" cy="150122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72120"/>
                <a:gridCol w="1072120"/>
                <a:gridCol w="1072120"/>
                <a:gridCol w="1072120"/>
                <a:gridCol w="1072120"/>
                <a:gridCol w="1072120"/>
                <a:gridCol w="1072120"/>
                <a:gridCol w="1072120"/>
                <a:gridCol w="1072120"/>
              </a:tblGrid>
              <a:tr h="223360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차종</a:t>
                      </a:r>
                      <a:endParaRPr 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0" i="0" u="none" strike="noStrike" dirty="0" err="1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향지</a:t>
                      </a:r>
                      <a:endParaRPr lang="ko-KR" alt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고객사</a:t>
                      </a:r>
                      <a:r>
                        <a:rPr lang="ko-KR" altLang="en-US" sz="100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</a:t>
                      </a:r>
                      <a:r>
                        <a:rPr lang="en-US" altLang="ko-KR" sz="100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P/N</a:t>
                      </a:r>
                      <a:endParaRPr lang="ko-KR" alt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LG</a:t>
                      </a:r>
                      <a:r>
                        <a:rPr lang="en-US" altLang="ko-KR" sz="1000" b="0" i="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P/N</a:t>
                      </a:r>
                      <a:endParaRPr lang="ko-KR" alt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옵션</a:t>
                      </a:r>
                      <a:r>
                        <a:rPr lang="en-US" altLang="ko-KR" sz="1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1(Radio)</a:t>
                      </a:r>
                      <a:endParaRPr lang="ko-KR" alt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옵션</a:t>
                      </a:r>
                      <a:r>
                        <a:rPr lang="en-US" altLang="ko-KR" sz="1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2(AMP)</a:t>
                      </a:r>
                      <a:endParaRPr lang="ko-KR" alt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옵션</a:t>
                      </a:r>
                      <a:r>
                        <a:rPr lang="en-US" altLang="ko-KR" sz="1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3(</a:t>
                      </a:r>
                      <a:r>
                        <a:rPr lang="en-US" altLang="ko-KR" sz="1000" b="0" i="0" u="none" strike="noStrike" dirty="0" err="1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ecall</a:t>
                      </a:r>
                      <a:r>
                        <a:rPr lang="en-US" altLang="ko-KR" sz="1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/Tele)</a:t>
                      </a:r>
                      <a:endParaRPr lang="ko-KR" alt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시료수량</a:t>
                      </a:r>
                      <a:endParaRPr lang="ko-KR" alt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비고</a:t>
                      </a:r>
                      <a:endParaRPr lang="ko-KR" altLang="en-US" sz="1000" b="0" i="0" u="none" strike="noStrike" dirty="0">
                        <a:solidFill>
                          <a:schemeClr val="tx1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1946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JF</a:t>
                      </a:r>
                      <a:r>
                        <a:rPr lang="en-US" altLang="ko-KR" sz="9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PHEV</a:t>
                      </a:r>
                      <a:endParaRPr lang="en-US" altLang="ko-KR" sz="9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유럽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96560-A8BD0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LG</a:t>
                      </a:r>
                      <a:r>
                        <a:rPr lang="ko-KR" altLang="en-US" sz="90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모델명</a:t>
                      </a:r>
                      <a:endParaRPr lang="ko-KR" altLang="en-US" sz="900" b="0" i="0" u="none" strike="noStrike" dirty="0" smtClean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DAB/DMB/HD</a:t>
                      </a:r>
                      <a:r>
                        <a:rPr lang="en-US" altLang="ko-KR" sz="9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 radio</a:t>
                      </a:r>
                    </a:p>
                    <a:p>
                      <a:pPr algn="ctr" rtl="0" fontAlgn="ctr"/>
                      <a:r>
                        <a:rPr lang="en-US" altLang="ko-KR" sz="900" b="0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Non DAB…</a:t>
                      </a:r>
                      <a:endParaRPr lang="ko-KR" alt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Int</a:t>
                      </a:r>
                      <a:r>
                        <a:rPr lang="en-US" altLang="ko-KR" sz="9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/Ext</a:t>
                      </a:r>
                      <a:endParaRPr lang="ko-KR" alt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 err="1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Ecall</a:t>
                      </a:r>
                      <a:r>
                        <a:rPr lang="en-US" altLang="ko-KR" sz="9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/Tele</a:t>
                      </a:r>
                      <a:endParaRPr lang="ko-KR" alt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3</a:t>
                      </a:r>
                      <a:r>
                        <a:rPr lang="ko-KR" altLang="en-US" sz="900" b="0" i="0" u="none" strike="noStrike" smtClean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대</a:t>
                      </a:r>
                      <a:endParaRPr lang="ko-KR" alt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9466">
                <a:tc>
                  <a:txBody>
                    <a:bodyPr/>
                    <a:lstStyle/>
                    <a:p>
                      <a:pPr algn="ctr" rtl="0" fontAlgn="ctr"/>
                      <a:endParaRPr lang="en-US" altLang="ko-KR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9466">
                <a:tc>
                  <a:txBody>
                    <a:bodyPr/>
                    <a:lstStyle/>
                    <a:p>
                      <a:pPr algn="ctr" rtl="0" fontAlgn="ctr"/>
                      <a:endParaRPr lang="en-US" altLang="ko-KR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9466">
                <a:tc>
                  <a:txBody>
                    <a:bodyPr/>
                    <a:lstStyle/>
                    <a:p>
                      <a:pPr algn="ctr" rtl="0" fontAlgn="ctr"/>
                      <a:endParaRPr lang="en-US" altLang="ko-KR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sz="900" u="none" strike="noStrike" kern="120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900" u="none" strike="noStrike" kern="1200" dirty="0">
                        <a:solidFill>
                          <a:srgbClr val="FF0000"/>
                        </a:solidFill>
                        <a:effectLst/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208584" y="470211"/>
            <a:ext cx="4536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※ SD</a:t>
            </a:r>
            <a:r>
              <a:rPr lang="ko-KR" altLang="en-US" sz="1200" b="1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카드</a:t>
            </a:r>
            <a:r>
              <a:rPr lang="en-US" altLang="ko-KR" sz="1200" b="1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1200" b="1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키보드</a:t>
            </a:r>
            <a:r>
              <a:rPr lang="en-US" altLang="ko-KR" sz="1200" b="1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, </a:t>
            </a:r>
            <a:r>
              <a:rPr lang="ko-KR" altLang="en-US" sz="1200" b="1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모니터 등 정보도 기입요망 </a:t>
            </a:r>
            <a:endParaRPr lang="ko-KR" altLang="en-US" sz="1200" b="1" dirty="0">
              <a:solidFill>
                <a:srgbClr val="00B05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-1189875" y="2219368"/>
            <a:ext cx="2110427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녹색 </a:t>
            </a:r>
            <a:r>
              <a:rPr lang="en-US" altLang="ko-KR" sz="2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 </a:t>
            </a:r>
            <a:r>
              <a:rPr lang="ko-KR" altLang="en-US" sz="200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en-US" altLang="ko-KR" sz="2000" dirty="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DQA</a:t>
            </a:r>
            <a:r>
              <a:rPr lang="ko-KR" altLang="en-US" sz="2000" smtClean="0">
                <a:solidFill>
                  <a:srgbClr val="00B05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작성</a:t>
            </a:r>
            <a:endParaRPr lang="en-US" altLang="ko-KR" sz="2000" dirty="0" smtClean="0">
              <a:solidFill>
                <a:srgbClr val="00B05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-1186280" y="1454318"/>
            <a:ext cx="2394864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붉은색 </a:t>
            </a:r>
            <a:r>
              <a:rPr lang="en-US" altLang="ko-KR" sz="2000" dirty="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:</a:t>
            </a:r>
            <a:r>
              <a:rPr lang="ko-KR" altLang="en-US" sz="2000" smtClean="0">
                <a:solidFill>
                  <a:srgbClr val="FF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연구소  회신</a:t>
            </a:r>
            <a:endParaRPr lang="en-US" altLang="ko-KR" sz="2000" dirty="0" smtClean="0">
              <a:solidFill>
                <a:srgbClr val="FF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11" name="Text Box 246"/>
          <p:cNvSpPr txBox="1">
            <a:spLocks noChangeArrowheads="1"/>
          </p:cNvSpPr>
          <p:nvPr/>
        </p:nvSpPr>
        <p:spPr bwMode="auto">
          <a:xfrm>
            <a:off x="-4666" y="27046"/>
            <a:ext cx="4169822" cy="3120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5223" tIns="32614" rIns="65223" bIns="32614">
            <a:spAutoFit/>
          </a:bodyPr>
          <a:lstStyle/>
          <a:p>
            <a:pPr marL="243941" indent="-243941" defTabSz="653335"/>
            <a:r>
              <a:rPr lang="en-US" altLang="ko-KR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[</a:t>
            </a:r>
            <a:r>
              <a:rPr lang="ko-KR" altLang="en-US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회의록</a:t>
            </a:r>
            <a:r>
              <a:rPr lang="en-US" altLang="ko-KR" sz="1600" b="1" dirty="0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] HW </a:t>
            </a:r>
            <a:r>
              <a:rPr lang="ko-KR" altLang="en-US" sz="1600" b="1" smtClean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인정시험 </a:t>
            </a:r>
            <a:r>
              <a:rPr lang="en-US" altLang="ko-KR" sz="1600" b="1" u="none" strike="noStrike" dirty="0" smtClean="0">
                <a:effectLst/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Start Meeting</a:t>
            </a:r>
            <a:endParaRPr lang="ko-KR" altLang="en-US" sz="1600" b="1" dirty="0">
              <a:solidFill>
                <a:srgbClr val="000000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290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4948</TotalTime>
  <Words>3471</Words>
  <Application>Microsoft Office PowerPoint</Application>
  <PresentationFormat>A4 용지(210x297mm)</PresentationFormat>
  <Paragraphs>1051</Paragraphs>
  <Slides>13</Slides>
  <Notes>3</Notes>
  <HiddenSlides>0</HiddenSlides>
  <MMClips>0</MMClips>
  <ScaleCrop>false</ScaleCrop>
  <HeadingPairs>
    <vt:vector size="8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4</vt:i4>
      </vt:variant>
      <vt:variant>
        <vt:lpstr>슬라이드 제목</vt:lpstr>
      </vt:variant>
      <vt:variant>
        <vt:i4>13</vt:i4>
      </vt:variant>
    </vt:vector>
  </HeadingPairs>
  <TitlesOfParts>
    <vt:vector size="24" baseType="lpstr">
      <vt:lpstr>LG스마트체 Regular</vt:lpstr>
      <vt:lpstr>굴림</vt:lpstr>
      <vt:lpstr>맑은 고딕</vt:lpstr>
      <vt:lpstr>Arial</vt:lpstr>
      <vt:lpstr>Times New Roman</vt:lpstr>
      <vt:lpstr>Wingdings</vt:lpstr>
      <vt:lpstr>Office 테마</vt:lpstr>
      <vt:lpstr>프레젠테이션</vt:lpstr>
      <vt:lpstr>워크시트</vt:lpstr>
      <vt:lpstr>매크로 사용 워크시트</vt:lpstr>
      <vt:lpstr>포장기 셸 개체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황학승/선임연구원/VS스마트HW개발품질보증1팀(hakseung.hwang@lge.com)</cp:lastModifiedBy>
  <cp:revision>457</cp:revision>
  <dcterms:created xsi:type="dcterms:W3CDTF">2017-09-06T01:29:49Z</dcterms:created>
  <dcterms:modified xsi:type="dcterms:W3CDTF">2022-03-25T01:48:25Z</dcterms:modified>
</cp:coreProperties>
</file>

<file path=docProps/thumbnail.jpeg>
</file>